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theme/themeOverride5.xml" ContentType="application/vnd.openxmlformats-officedocument.themeOverride+xml"/>
  <Override PartName="/ppt/charts/chart9.xml" ContentType="application/vnd.openxmlformats-officedocument.drawingml.chart+xml"/>
  <Override PartName="/ppt/theme/themeOverride6.xml" ContentType="application/vnd.openxmlformats-officedocument.themeOverride+xml"/>
  <Override PartName="/ppt/charts/chart10.xml" ContentType="application/vnd.openxmlformats-officedocument.drawingml.chart+xml"/>
  <Override PartName="/ppt/theme/themeOverride7.xml" ContentType="application/vnd.openxmlformats-officedocument.themeOverride+xml"/>
  <Override PartName="/ppt/charts/chart11.xml" ContentType="application/vnd.openxmlformats-officedocument.drawingml.chart+xml"/>
  <Override PartName="/ppt/theme/themeOverride8.xml" ContentType="application/vnd.openxmlformats-officedocument.themeOverride+xml"/>
  <Override PartName="/ppt/charts/chart12.xml" ContentType="application/vnd.openxmlformats-officedocument.drawingml.chart+xml"/>
  <Override PartName="/ppt/theme/themeOverride9.xml" ContentType="application/vnd.openxmlformats-officedocument.themeOverride+xml"/>
  <Override PartName="/ppt/notesSlides/notesSlide11.xml" ContentType="application/vnd.openxmlformats-officedocument.presentationml.notesSlide+xml"/>
  <Override PartName="/ppt/charts/chart13.xml" ContentType="application/vnd.openxmlformats-officedocument.drawingml.chart+xml"/>
  <Override PartName="/ppt/theme/themeOverride10.xml" ContentType="application/vnd.openxmlformats-officedocument.themeOverride+xml"/>
  <Override PartName="/ppt/charts/chart14.xml" ContentType="application/vnd.openxmlformats-officedocument.drawingml.chart+xml"/>
  <Override PartName="/ppt/theme/themeOverride11.xml" ContentType="application/vnd.openxmlformats-officedocument.themeOverride+xml"/>
  <Override PartName="/ppt/charts/chart15.xml" ContentType="application/vnd.openxmlformats-officedocument.drawingml.chart+xml"/>
  <Override PartName="/ppt/theme/themeOverride12.xml" ContentType="application/vnd.openxmlformats-officedocument.themeOverride+xml"/>
  <Override PartName="/ppt/charts/chart16.xml" ContentType="application/vnd.openxmlformats-officedocument.drawingml.chart+xml"/>
  <Override PartName="/ppt/theme/themeOverride13.xml" ContentType="application/vnd.openxmlformats-officedocument.themeOverride+xml"/>
  <Override PartName="/ppt/charts/chart17.xml" ContentType="application/vnd.openxmlformats-officedocument.drawingml.chart+xml"/>
  <Override PartName="/ppt/theme/themeOverride14.xml" ContentType="application/vnd.openxmlformats-officedocument.themeOverride+xml"/>
  <Override PartName="/ppt/notesSlides/notesSlide12.xml" ContentType="application/vnd.openxmlformats-officedocument.presentationml.notesSlide+xml"/>
  <Override PartName="/ppt/charts/chart18.xml" ContentType="application/vnd.openxmlformats-officedocument.drawingml.chart+xml"/>
  <Override PartName="/ppt/theme/themeOverride15.xml" ContentType="application/vnd.openxmlformats-officedocument.themeOverride+xml"/>
  <Override PartName="/ppt/charts/chart19.xml" ContentType="application/vnd.openxmlformats-officedocument.drawingml.chart+xml"/>
  <Override PartName="/ppt/theme/themeOverride16.xml" ContentType="application/vnd.openxmlformats-officedocument.themeOverride+xml"/>
  <Override PartName="/ppt/charts/chart20.xml" ContentType="application/vnd.openxmlformats-officedocument.drawingml.chart+xml"/>
  <Override PartName="/ppt/theme/themeOverride17.xml" ContentType="application/vnd.openxmlformats-officedocument.themeOverride+xml"/>
  <Override PartName="/ppt/charts/chart21.xml" ContentType="application/vnd.openxmlformats-officedocument.drawingml.chart+xml"/>
  <Override PartName="/ppt/theme/themeOverride18.xml" ContentType="application/vnd.openxmlformats-officedocument.themeOverride+xml"/>
  <Override PartName="/ppt/charts/chart22.xml" ContentType="application/vnd.openxmlformats-officedocument.drawingml.chart+xml"/>
  <Override PartName="/ppt/theme/themeOverride19.xml" ContentType="application/vnd.openxmlformats-officedocument.themeOverride+xml"/>
  <Override PartName="/ppt/notesSlides/notesSlide13.xml" ContentType="application/vnd.openxmlformats-officedocument.presentationml.notesSlide+xml"/>
  <Override PartName="/ppt/charts/chart23.xml" ContentType="application/vnd.openxmlformats-officedocument.drawingml.chart+xml"/>
  <Override PartName="/ppt/theme/themeOverride20.xml" ContentType="application/vnd.openxmlformats-officedocument.themeOverride+xml"/>
  <Override PartName="/ppt/charts/chart24.xml" ContentType="application/vnd.openxmlformats-officedocument.drawingml.chart+xml"/>
  <Override PartName="/ppt/theme/themeOverride21.xml" ContentType="application/vnd.openxmlformats-officedocument.themeOverride+xml"/>
  <Override PartName="/ppt/notesSlides/notesSlide14.xml" ContentType="application/vnd.openxmlformats-officedocument.presentationml.notesSlide+xml"/>
  <Override PartName="/ppt/charts/chart2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5.xml" ContentType="application/vnd.openxmlformats-officedocument.presentationml.notesSlide+xml"/>
  <Override PartName="/ppt/charts/chart2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6.xml" ContentType="application/vnd.openxmlformats-officedocument.presentationml.notesSlide+xml"/>
  <Override PartName="/ppt/charts/chart27.xml" ContentType="application/vnd.openxmlformats-officedocument.drawingml.chart+xml"/>
  <Override PartName="/ppt/theme/themeOverride22.xml" ContentType="application/vnd.openxmlformats-officedocument.themeOverride+xml"/>
  <Override PartName="/ppt/notesSlides/notesSlide17.xml" ContentType="application/vnd.openxmlformats-officedocument.presentationml.notesSlide+xml"/>
  <Override PartName="/ppt/charts/chart28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8.xml" ContentType="application/vnd.openxmlformats-officedocument.presentationml.notesSlide+xml"/>
  <Override PartName="/ppt/charts/chart29.xml" ContentType="application/vnd.openxmlformats-officedocument.drawingml.chart+xml"/>
  <Override PartName="/ppt/theme/themeOverride23.xml" ContentType="application/vnd.openxmlformats-officedocument.themeOverr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30.xml" ContentType="application/vnd.openxmlformats-officedocument.drawingml.chart+xml"/>
  <Override PartName="/ppt/theme/themeOverride24.xml" ContentType="application/vnd.openxmlformats-officedocument.themeOverr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8" r:id="rId1"/>
  </p:sldMasterIdLst>
  <p:notesMasterIdLst>
    <p:notesMasterId r:id="rId27"/>
  </p:notesMasterIdLst>
  <p:handoutMasterIdLst>
    <p:handoutMasterId r:id="rId28"/>
  </p:handoutMasterIdLst>
  <p:sldIdLst>
    <p:sldId id="849" r:id="rId2"/>
    <p:sldId id="1050" r:id="rId3"/>
    <p:sldId id="1062" r:id="rId4"/>
    <p:sldId id="1063" r:id="rId5"/>
    <p:sldId id="1064" r:id="rId6"/>
    <p:sldId id="1065" r:id="rId7"/>
    <p:sldId id="1066" r:id="rId8"/>
    <p:sldId id="1076" r:id="rId9"/>
    <p:sldId id="1068" r:id="rId10"/>
    <p:sldId id="1077" r:id="rId11"/>
    <p:sldId id="1078" r:id="rId12"/>
    <p:sldId id="1072" r:id="rId13"/>
    <p:sldId id="1079" r:id="rId14"/>
    <p:sldId id="1080" r:id="rId15"/>
    <p:sldId id="1081" r:id="rId16"/>
    <p:sldId id="1082" r:id="rId17"/>
    <p:sldId id="1087" r:id="rId18"/>
    <p:sldId id="1083" r:id="rId19"/>
    <p:sldId id="1070" r:id="rId20"/>
    <p:sldId id="1084" r:id="rId21"/>
    <p:sldId id="1073" r:id="rId22"/>
    <p:sldId id="1085" r:id="rId23"/>
    <p:sldId id="1074" r:id="rId24"/>
    <p:sldId id="1086" r:id="rId25"/>
    <p:sldId id="1047" r:id="rId26"/>
  </p:sldIdLst>
  <p:sldSz cx="9144000" cy="6858000" type="screen4x3"/>
  <p:notesSz cx="6797675" cy="9931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A772B-CA2F-4060-B019-757E4CC1DBE0}">
          <p14:sldIdLst>
            <p14:sldId id="849"/>
            <p14:sldId id="1050"/>
            <p14:sldId id="1062"/>
            <p14:sldId id="1063"/>
            <p14:sldId id="1064"/>
            <p14:sldId id="1065"/>
            <p14:sldId id="1066"/>
            <p14:sldId id="1076"/>
            <p14:sldId id="1068"/>
            <p14:sldId id="1077"/>
            <p14:sldId id="1078"/>
            <p14:sldId id="1072"/>
            <p14:sldId id="1079"/>
            <p14:sldId id="1080"/>
            <p14:sldId id="1081"/>
            <p14:sldId id="1082"/>
            <p14:sldId id="1087"/>
            <p14:sldId id="1083"/>
            <p14:sldId id="1070"/>
            <p14:sldId id="1084"/>
            <p14:sldId id="1073"/>
            <p14:sldId id="1085"/>
            <p14:sldId id="1074"/>
            <p14:sldId id="1086"/>
            <p14:sldId id="104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4B48"/>
    <a:srgbClr val="A82324"/>
    <a:srgbClr val="CC3300"/>
    <a:srgbClr val="CC0000"/>
    <a:srgbClr val="752E8C"/>
    <a:srgbClr val="990000"/>
    <a:srgbClr val="800000"/>
    <a:srgbClr val="CC009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01" autoAdjust="0"/>
    <p:restoredTop sz="86380" autoAdjust="0"/>
  </p:normalViewPr>
  <p:slideViewPr>
    <p:cSldViewPr>
      <p:cViewPr>
        <p:scale>
          <a:sx n="75" d="100"/>
          <a:sy n="75" d="100"/>
        </p:scale>
        <p:origin x="54" y="6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7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8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9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45;&#1088;&#1077;&#1084;&#1077;&#1085;&#1082;&#1086;\Google%20&#1044;&#1080;&#1089;&#1082;\&#1088;&#1072;&#1073;&#1086;&#1095;&#1072;&#1103;%20&#1087;&#1072;&#1087;&#1082;&#1072;\161006%20-%20&#1086;&#1087;&#1088;&#1086;&#1089;%20&#1055;&#1086;&#1083;&#1090;&#1072;&#1074;&#1072;\&#1088;&#1077;&#1079;&#1091;&#1083;&#1100;&#1090;&#1072;&#1090;&#1099;%20&#1055;&#1086;&#1083;&#1090;&#1072;&#1074;&#1072;.xlsx" TargetMode="External"/><Relationship Id="rId1" Type="http://schemas.openxmlformats.org/officeDocument/2006/relationships/themeOverride" Target="../theme/themeOverride10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11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12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13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14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45;&#1088;&#1077;&#1084;&#1077;&#1085;&#1082;&#1086;\Google%20&#1044;&#1080;&#1089;&#1082;\&#1088;&#1072;&#1073;&#1086;&#1095;&#1072;&#1103;%20&#1087;&#1072;&#1087;&#1082;&#1072;\161006%20-%20&#1086;&#1087;&#1088;&#1086;&#1089;%20&#1055;&#1086;&#1083;&#1090;&#1072;&#1074;&#1072;\&#1088;&#1077;&#1079;&#1091;&#1083;&#1100;&#1090;&#1072;&#1090;&#1099;%20&#1055;&#1086;&#1083;&#1090;&#1072;&#1074;&#1072;.xlsx" TargetMode="External"/><Relationship Id="rId1" Type="http://schemas.openxmlformats.org/officeDocument/2006/relationships/themeOverride" Target="../theme/themeOverride15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16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17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18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19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45;&#1088;&#1077;&#1084;&#1077;&#1085;&#1082;&#1086;\Google%20&#1044;&#1080;&#1089;&#1082;\&#1088;&#1072;&#1073;&#1086;&#1095;&#1072;&#1103;%20&#1087;&#1072;&#1087;&#1082;&#1072;\161006%20-%20&#1086;&#1087;&#1088;&#1086;&#1089;%20&#1055;&#1086;&#1083;&#1090;&#1072;&#1074;&#1072;\&#1088;&#1077;&#1079;&#1091;&#1083;&#1100;&#1090;&#1072;&#1090;&#1099;%20&#1055;&#1086;&#1083;&#1090;&#1072;&#1074;&#1072;.xlsx" TargetMode="External"/><Relationship Id="rId1" Type="http://schemas.openxmlformats.org/officeDocument/2006/relationships/themeOverride" Target="../theme/themeOverride20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21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22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29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23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0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24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&#1045;&#1088;&#1077;&#1084;&#1077;&#1085;&#1082;&#1086;\Google%20&#1044;&#1080;&#1089;&#1082;\&#1088;&#1072;&#1073;&#1086;&#1095;&#1072;&#1103;%20&#1087;&#1072;&#1087;&#1082;&#1072;\161006%20-%20&#1086;&#1087;&#1088;&#1086;&#1089;%20&#1055;&#1086;&#1083;&#1090;&#1072;&#1074;&#1072;\&#1088;&#1077;&#1079;&#1091;&#1083;&#1100;&#1090;&#1072;&#1090;&#1099;%20&#1055;&#1086;&#1083;&#1090;&#1072;&#1074;&#1072;.xlsx" TargetMode="External"/><Relationship Id="rId1" Type="http://schemas.openxmlformats.org/officeDocument/2006/relationships/themeOverride" Target="../theme/themeOverride5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ocs\&#1088;&#1072;&#1073;&#1086;&#1090;&#1072;\&#1057;&#1054;&#1062;\161022%20-%20&#1051;&#1091;&#1094;&#1082;\&#1088;&#1077;&#1079;&#1091;&#1083;&#1100;&#1090;&#1072;&#1090;&#1099;%20&#1051;&#1091;&#1094;&#1082;%20&#1089;%20&#1075;&#1088;&#1072;&#1092;&#1080;&#1082;&#1072;&#1084;&#1080;.xlsx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1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2"/>
            <c:bubble3D val="0"/>
            <c:explosion val="14"/>
            <c:spPr>
              <a:solidFill>
                <a:schemeClr val="accent6"/>
              </a:solidFill>
            </c:spPr>
          </c:dPt>
          <c:dPt>
            <c:idx val="3"/>
            <c:bubble3D val="0"/>
            <c:explosion val="18"/>
            <c:spPr>
              <a:solidFill>
                <a:srgbClr val="C00000"/>
              </a:solidFill>
            </c:spPr>
          </c:dPt>
          <c:dPt>
            <c:idx val="4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800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7889832678447585E-2"/>
                  <c:y val="2.208628691167600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6.3058137336988396E-2"/>
                  <c:y val="-5.669119969192102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Sheet1!$B$2:$B$6</c:f>
              <c:strCache>
                <c:ptCount val="5"/>
                <c:pt idx="0">
                  <c:v>В правильному</c:v>
                </c:pt>
                <c:pt idx="1">
                  <c:v>Швидше в правильному</c:v>
                </c:pt>
                <c:pt idx="2">
                  <c:v>Швидше в НЕправильному</c:v>
                </c:pt>
                <c:pt idx="3">
                  <c:v>Категорично в НЕправильному</c:v>
                </c:pt>
                <c:pt idx="4">
                  <c:v>Важко відповісти</c:v>
                </c:pt>
              </c:strCache>
            </c:strRef>
          </c:cat>
          <c:val>
            <c:numRef>
              <c:f>Sheet1!$C$2:$C$6</c:f>
              <c:numCache>
                <c:formatCode>###0.0%</c:formatCode>
                <c:ptCount val="5"/>
                <c:pt idx="0">
                  <c:v>0.45730824891461652</c:v>
                </c:pt>
                <c:pt idx="1">
                  <c:v>0.36541244573082488</c:v>
                </c:pt>
                <c:pt idx="2">
                  <c:v>0.10492040520984082</c:v>
                </c:pt>
                <c:pt idx="3">
                  <c:v>5.9334298118668596E-2</c:v>
                </c:pt>
                <c:pt idx="4">
                  <c:v>1.3024602026049204E-2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uk-UA"/>
              <a:t>Дороги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Sheet1!$B$49:$B$54</c15:sqref>
                  </c15:fullRef>
                </c:ext>
              </c:extLst>
              <c:f>Sheet1!$B$49:$B$53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Sheet1!$C$49:$C$54</c15:sqref>
                  </c15:fullRef>
                </c:ext>
              </c:extLst>
              <c:f>Sheet1!$C$49:$C$53</c:f>
              <c:numCache>
                <c:formatCode>###0.0%</c:formatCode>
                <c:ptCount val="5"/>
                <c:pt idx="0">
                  <c:v>0.14254703328509408</c:v>
                </c:pt>
                <c:pt idx="1">
                  <c:v>0.16931982633863962</c:v>
                </c:pt>
                <c:pt idx="2">
                  <c:v>0.28147612156295226</c:v>
                </c:pt>
                <c:pt idx="3">
                  <c:v>0.36107091172214184</c:v>
                </c:pt>
                <c:pt idx="4">
                  <c:v>4.2691751085383506E-2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Sheet1!$C$54</c15:sqref>
                  <c15:spPr xmlns:c15="http://schemas.microsoft.com/office/drawing/2012/chart">
                    <a:solidFill>
                      <a:schemeClr val="bg1">
                        <a:lumMod val="50000"/>
                      </a:schemeClr>
                    </a:solidFill>
                  </c15:spPr>
                  <c15:bubble3D val="0"/>
                </c15:categoryFilterException>
              </c15:categoryFilterExceptions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uk-UA"/>
              <a:t>Комунальні служби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Sheet1!$B$57:$B$62</c15:sqref>
                  </c15:fullRef>
                </c:ext>
              </c:extLst>
              <c:f>Sheet1!$B$57:$B$61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Sheet1!$C$57:$C$62</c15:sqref>
                  </c15:fullRef>
                </c:ext>
              </c:extLst>
              <c:f>Sheet1!$C$57:$C$61</c:f>
              <c:numCache>
                <c:formatCode>###0.0%</c:formatCode>
                <c:ptCount val="5"/>
                <c:pt idx="0">
                  <c:v>0.15629522431259044</c:v>
                </c:pt>
                <c:pt idx="1">
                  <c:v>0.35383502170767001</c:v>
                </c:pt>
                <c:pt idx="2">
                  <c:v>0.34732272069464543</c:v>
                </c:pt>
                <c:pt idx="3">
                  <c:v>0.11939218523878438</c:v>
                </c:pt>
                <c:pt idx="4">
                  <c:v>2.0260492040520984E-2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Sheet1!$C$62</c15:sqref>
                  <c15:spPr xmlns:c15="http://schemas.microsoft.com/office/drawing/2012/chart">
                    <a:solidFill>
                      <a:schemeClr val="bg1">
                        <a:lumMod val="50000"/>
                      </a:schemeClr>
                    </a:solidFill>
                  </c15:spPr>
                  <c15:bubble3D val="0"/>
                </c15:categoryFilterException>
              </c15:categoryFilterExceptions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uk-UA"/>
              <a:t>Енергозбереження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Sheet1!$B$65:$B$70</c15:sqref>
                  </c15:fullRef>
                </c:ext>
              </c:extLst>
              <c:f>Sheet1!$B$65:$B$69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Sheet1!$C$65:$C$70</c15:sqref>
                  </c15:fullRef>
                </c:ext>
              </c:extLst>
              <c:f>Sheet1!$C$65:$C$69</c:f>
              <c:numCache>
                <c:formatCode>###0.0%</c:formatCode>
                <c:ptCount val="5"/>
                <c:pt idx="0">
                  <c:v>0.15340086830680172</c:v>
                </c:pt>
                <c:pt idx="1">
                  <c:v>0.3031837916063676</c:v>
                </c:pt>
                <c:pt idx="2">
                  <c:v>0.33357452966714907</c:v>
                </c:pt>
                <c:pt idx="3">
                  <c:v>0.18017366136034732</c:v>
                </c:pt>
                <c:pt idx="4">
                  <c:v>2.9667149059334298E-2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Sheet1!$C$70</c15:sqref>
                  <c15:spPr xmlns:c15="http://schemas.microsoft.com/office/drawing/2012/chart">
                    <a:solidFill>
                      <a:schemeClr val="bg1">
                        <a:lumMod val="50000"/>
                      </a:schemeClr>
                    </a:solidFill>
                  </c15:spPr>
                  <c15:bubble3D val="0"/>
                </c15:categoryFilterException>
              </c15:categoryFilterExceptions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8903625110521665E-2"/>
          <c:y val="7.0853462157809979E-2"/>
          <c:w val="0.59676573584800574"/>
          <c:h val="0.87761674718196458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cat>
            <c:strRef>
              <c:extLst>
                <c:ext xmlns:c15="http://schemas.microsoft.com/office/drawing/2012/chart" uri="{02D57815-91ED-43cb-92C2-25804820EDAC}">
                  <c15:fullRef>
                    <c15:sqref>Sheet1!$B$65:$B$70</c15:sqref>
                  </c15:fullRef>
                </c:ext>
              </c:extLst>
              <c:f>Sheet1!$B$65:$B$69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Sheet1!$C$65:$C$70</c15:sqref>
                  </c15:fullRef>
                </c:ext>
              </c:extLst>
              <c:f>Sheet1!$C$65:$C$69</c:f>
              <c:numCache>
                <c:formatCode>###0.0%</c:formatCode>
                <c:ptCount val="5"/>
                <c:pt idx="0">
                  <c:v>0.12371134020618557</c:v>
                </c:pt>
                <c:pt idx="1">
                  <c:v>0.22680412371134021</c:v>
                </c:pt>
                <c:pt idx="2">
                  <c:v>0.2611683848797251</c:v>
                </c:pt>
                <c:pt idx="3">
                  <c:v>0.17869415807560138</c:v>
                </c:pt>
                <c:pt idx="4">
                  <c:v>9.6219931271477654E-2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Sheet1!$C$70</c15:sqref>
                  <c15:spPr xmlns:c15="http://schemas.microsoft.com/office/drawing/2012/chart">
                    <a:solidFill>
                      <a:schemeClr val="bg1">
                        <a:lumMod val="50000"/>
                      </a:schemeClr>
                    </a:solidFill>
                  </c15:spPr>
                  <c15:bubble3D val="0"/>
                </c15:categoryFilterException>
              </c15:categoryFilterExceptions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uk-UA"/>
              <a:t>Екологія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Sheet1!$B$73:$B$78</c15:sqref>
                  </c15:fullRef>
                </c:ext>
              </c:extLst>
              <c:f>Sheet1!$B$73:$B$77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Sheet1!$C$73:$C$78</c15:sqref>
                  </c15:fullRef>
                </c:ext>
              </c:extLst>
              <c:f>Sheet1!$C$73:$C$77</c:f>
              <c:numCache>
                <c:formatCode>###0.0%</c:formatCode>
                <c:ptCount val="5"/>
                <c:pt idx="0">
                  <c:v>9.334298118668595E-2</c:v>
                </c:pt>
                <c:pt idx="1">
                  <c:v>0.20477568740955138</c:v>
                </c:pt>
                <c:pt idx="2">
                  <c:v>0.38856729377713456</c:v>
                </c:pt>
                <c:pt idx="3">
                  <c:v>0.28075253256150506</c:v>
                </c:pt>
                <c:pt idx="4">
                  <c:v>3.0390738060781474E-2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Sheet1!$C$78</c15:sqref>
                  <c15:spPr xmlns:c15="http://schemas.microsoft.com/office/drawing/2012/chart">
                    <a:solidFill>
                      <a:schemeClr val="bg1">
                        <a:lumMod val="50000"/>
                      </a:schemeClr>
                    </a:solidFill>
                  </c15:spPr>
                  <c15:bubble3D val="0"/>
                </c15:categoryFilterException>
              </c15:categoryFilterExceptions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uk-UA"/>
              <a:t>Розвиток підприємств та створення робочих місць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4.1495263911683171E-2"/>
                  <c:y val="-4.306931201604138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Sheet1!$B$81:$B$86</c15:sqref>
                  </c15:fullRef>
                </c:ext>
              </c:extLst>
              <c:f>Sheet1!$B$81:$B$85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Sheet1!$C$81:$C$86</c15:sqref>
                  </c15:fullRef>
                </c:ext>
              </c:extLst>
              <c:f>Sheet1!$C$81:$C$85</c:f>
              <c:numCache>
                <c:formatCode>###0.0%</c:formatCode>
                <c:ptCount val="5"/>
                <c:pt idx="0">
                  <c:v>0.1881331403762663</c:v>
                </c:pt>
                <c:pt idx="1">
                  <c:v>0.37481910274963826</c:v>
                </c:pt>
                <c:pt idx="2">
                  <c:v>0.29377713458755428</c:v>
                </c:pt>
                <c:pt idx="3">
                  <c:v>0.11794500723589002</c:v>
                </c:pt>
                <c:pt idx="4">
                  <c:v>2.5325615050651229E-2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Sheet1!$C$86</c15:sqref>
                  <c15:spPr xmlns:c15="http://schemas.microsoft.com/office/drawing/2012/chart">
                    <a:solidFill>
                      <a:schemeClr val="bg1">
                        <a:lumMod val="50000"/>
                      </a:schemeClr>
                    </a:solidFill>
                  </c15:spPr>
                  <c15:bubble3D val="0"/>
                </c15:categoryFilterException>
              </c15:categoryFilterExceptions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uk-UA"/>
              <a:t>Будівництво нового житла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dLbl>
              <c:idx val="4"/>
              <c:layout>
                <c:manualLayout>
                  <c:x val="1.9053173908816954E-4"/>
                  <c:y val="-2.0289287302083379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Sheet1!$B$89:$B$94</c15:sqref>
                  </c15:fullRef>
                </c:ext>
              </c:extLst>
              <c:f>Sheet1!$B$89:$B$93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Sheet1!$C$89:$C$94</c15:sqref>
                  </c15:fullRef>
                </c:ext>
              </c:extLst>
              <c:f>Sheet1!$C$89:$C$93</c:f>
              <c:numCache>
                <c:formatCode>###0.0%</c:formatCode>
                <c:ptCount val="5"/>
                <c:pt idx="0">
                  <c:v>1.8089725036179449E-2</c:v>
                </c:pt>
                <c:pt idx="1">
                  <c:v>4.4862518089725037E-2</c:v>
                </c:pt>
                <c:pt idx="2">
                  <c:v>0.16787264833574528</c:v>
                </c:pt>
                <c:pt idx="3">
                  <c:v>0.447178002894356</c:v>
                </c:pt>
                <c:pt idx="4">
                  <c:v>0.31982633863965271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Sheet1!$C$94</c15:sqref>
                  <c15:spPr xmlns:c15="http://schemas.microsoft.com/office/drawing/2012/chart">
                    <a:solidFill>
                      <a:schemeClr val="bg1">
                        <a:lumMod val="50000"/>
                      </a:schemeClr>
                    </a:solidFill>
                  </c15:spPr>
                  <c15:bubble3D val="0"/>
                </c15:categoryFilterException>
              </c15:categoryFilterExceptions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uk-UA"/>
              <a:t>Благоустрій міста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6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Sheet1!$B$97:$B$102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Важко відповісти</c:v>
                </c:pt>
              </c:strCache>
            </c:strRef>
          </c:cat>
          <c:val>
            <c:numRef>
              <c:f>Sheet1!$C$97:$C$102</c:f>
              <c:numCache>
                <c:formatCode>###0.0%</c:formatCode>
                <c:ptCount val="6"/>
                <c:pt idx="0">
                  <c:v>3.1114327062228653E-2</c:v>
                </c:pt>
                <c:pt idx="1">
                  <c:v>0.11577424023154848</c:v>
                </c:pt>
                <c:pt idx="2">
                  <c:v>0.25759768451519538</c:v>
                </c:pt>
                <c:pt idx="3">
                  <c:v>0.50868306801736618</c:v>
                </c:pt>
                <c:pt idx="4">
                  <c:v>8.6830680173661356E-2</c:v>
                </c:pt>
                <c:pt idx="5">
                  <c:v>0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8903625110521665E-2"/>
          <c:y val="7.0853462157809979E-2"/>
          <c:w val="0.59676573584800574"/>
          <c:h val="0.87761674718196458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cat>
            <c:strRef>
              <c:extLst>
                <c:ext xmlns:c15="http://schemas.microsoft.com/office/drawing/2012/chart" uri="{02D57815-91ED-43cb-92C2-25804820EDAC}">
                  <c15:fullRef>
                    <c15:sqref>Sheet1!$B$65:$B$70</c15:sqref>
                  </c15:fullRef>
                </c:ext>
              </c:extLst>
              <c:f>Sheet1!$B$65:$B$69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Sheet1!$C$65:$C$70</c15:sqref>
                  </c15:fullRef>
                </c:ext>
              </c:extLst>
              <c:f>Sheet1!$C$65:$C$69</c:f>
              <c:numCache>
                <c:formatCode>###0.0%</c:formatCode>
                <c:ptCount val="5"/>
                <c:pt idx="0">
                  <c:v>0.12371134020618557</c:v>
                </c:pt>
                <c:pt idx="1">
                  <c:v>0.22680412371134021</c:v>
                </c:pt>
                <c:pt idx="2">
                  <c:v>0.2611683848797251</c:v>
                </c:pt>
                <c:pt idx="3">
                  <c:v>0.17869415807560138</c:v>
                </c:pt>
                <c:pt idx="4">
                  <c:v>9.6219931271477654E-2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Sheet1!$C$70</c15:sqref>
                  <c15:spPr xmlns:c15="http://schemas.microsoft.com/office/drawing/2012/chart">
                    <a:solidFill>
                      <a:schemeClr val="bg1">
                        <a:lumMod val="50000"/>
                      </a:schemeClr>
                    </a:solidFill>
                  </c15:spPr>
                  <c15:bubble3D val="0"/>
                </c15:categoryFilterException>
              </c15:categoryFilterExceptions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uk-UA"/>
              <a:t>Соціальна політика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Sheet1!$B$105:$B$110</c15:sqref>
                  </c15:fullRef>
                </c:ext>
              </c:extLst>
              <c:f>Sheet1!$B$105:$B$109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Sheet1!$C$105:$C$110</c15:sqref>
                  </c15:fullRef>
                </c:ext>
              </c:extLst>
              <c:f>Sheet1!$C$105:$C$109</c:f>
              <c:numCache>
                <c:formatCode>###0.0%</c:formatCode>
                <c:ptCount val="5"/>
                <c:pt idx="0">
                  <c:v>9.406657018813315E-2</c:v>
                </c:pt>
                <c:pt idx="1">
                  <c:v>0.22431259044862517</c:v>
                </c:pt>
                <c:pt idx="2">
                  <c:v>0.33429811866859621</c:v>
                </c:pt>
                <c:pt idx="3">
                  <c:v>0.31331403762662807</c:v>
                </c:pt>
                <c:pt idx="4">
                  <c:v>3.4008683068017367E-2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Sheet1!$C$110</c15:sqref>
                  <c15:spPr xmlns:c15="http://schemas.microsoft.com/office/drawing/2012/chart">
                    <a:solidFill>
                      <a:schemeClr val="bg1">
                        <a:lumMod val="50000"/>
                      </a:schemeClr>
                    </a:solidFill>
                  </c15:spPr>
                  <c15:bubble3D val="0"/>
                </c15:categoryFilterException>
              </c15:categoryFilterExceptions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6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Sheet1!$B$9:$B$14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Важко відповісти</c:v>
                </c:pt>
              </c:strCache>
            </c:strRef>
          </c:cat>
          <c:val>
            <c:numRef>
              <c:f>Sheet1!$C$9:$C$14</c:f>
              <c:numCache>
                <c:formatCode>###0.0%</c:formatCode>
                <c:ptCount val="6"/>
                <c:pt idx="0">
                  <c:v>7.8871201157742404E-2</c:v>
                </c:pt>
                <c:pt idx="1">
                  <c:v>0.13892908827785816</c:v>
                </c:pt>
                <c:pt idx="2">
                  <c:v>0.30390738060781475</c:v>
                </c:pt>
                <c:pt idx="3">
                  <c:v>0.33791606367583216</c:v>
                </c:pt>
                <c:pt idx="4">
                  <c:v>0.13314037626628075</c:v>
                </c:pt>
                <c:pt idx="5" formatCode="####.0%">
                  <c:v>7.2358900144717797E-3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uk-UA"/>
              <a:t>Освіта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Sheet1!$B$113:$B$118</c15:sqref>
                  </c15:fullRef>
                </c:ext>
              </c:extLst>
              <c:f>Sheet1!$B$113:$B$117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Sheet1!$C$113:$C$118</c15:sqref>
                  </c15:fullRef>
                </c:ext>
              </c:extLst>
              <c:f>Sheet1!$C$113:$C$117</c:f>
              <c:numCache>
                <c:formatCode>###0.0%</c:formatCode>
                <c:ptCount val="5"/>
                <c:pt idx="0">
                  <c:v>9.1172214182344433E-2</c:v>
                </c:pt>
                <c:pt idx="1">
                  <c:v>0.14978292329956586</c:v>
                </c:pt>
                <c:pt idx="2">
                  <c:v>0.32561505065123009</c:v>
                </c:pt>
                <c:pt idx="3">
                  <c:v>0.36541244573082488</c:v>
                </c:pt>
                <c:pt idx="4">
                  <c:v>6.8017366136034735E-2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Sheet1!$C$118</c15:sqref>
                  <c15:spPr xmlns:c15="http://schemas.microsoft.com/office/drawing/2012/chart">
                    <a:solidFill>
                      <a:schemeClr val="bg1">
                        <a:lumMod val="50000"/>
                      </a:schemeClr>
                    </a:solidFill>
                  </c15:spPr>
                  <c15:bubble3D val="0"/>
                </c15:categoryFilterException>
              </c15:categoryFilterExceptions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uk-UA"/>
              <a:t>Охорона здоров'я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50" b="1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Sheet1!$B$121:$B$126</c15:sqref>
                  </c15:fullRef>
                </c:ext>
              </c:extLst>
              <c:f>Sheet1!$B$121:$B$125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Sheet1!$C$121:$C$126</c15:sqref>
                  </c15:fullRef>
                </c:ext>
              </c:extLst>
              <c:f>Sheet1!$C$121:$C$125</c:f>
              <c:numCache>
                <c:formatCode>###0.0%</c:formatCode>
                <c:ptCount val="5"/>
                <c:pt idx="0">
                  <c:v>0.21490593342981185</c:v>
                </c:pt>
                <c:pt idx="1">
                  <c:v>0.28871201157742399</c:v>
                </c:pt>
                <c:pt idx="2">
                  <c:v>0.33791606367583216</c:v>
                </c:pt>
                <c:pt idx="3">
                  <c:v>0.13096960926193923</c:v>
                </c:pt>
                <c:pt idx="4">
                  <c:v>2.7496382054992764E-2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Sheet1!$C$126</c15:sqref>
                  <c15:spPr xmlns:c15="http://schemas.microsoft.com/office/drawing/2012/chart">
                    <a:solidFill>
                      <a:schemeClr val="bg1">
                        <a:lumMod val="50000"/>
                      </a:schemeClr>
                    </a:solidFill>
                  </c15:spPr>
                  <c15:bubble3D val="0"/>
                </c15:categoryFilterException>
              </c15:categoryFilterExceptions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uk-UA"/>
              <a:t>Культура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Sheet1!$B$129:$B$134</c15:sqref>
                  </c15:fullRef>
                </c:ext>
              </c:extLst>
              <c:f>Sheet1!$B$129:$B$133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Sheet1!$C$129:$C$134</c15:sqref>
                  </c15:fullRef>
                </c:ext>
              </c:extLst>
              <c:f>Sheet1!$C$129:$C$133</c:f>
              <c:numCache>
                <c:formatCode>###0.0%</c:formatCode>
                <c:ptCount val="5"/>
                <c:pt idx="0">
                  <c:v>8.3212735166425467E-2</c:v>
                </c:pt>
                <c:pt idx="1">
                  <c:v>0.1714905933429812</c:v>
                </c:pt>
                <c:pt idx="2">
                  <c:v>0.27424023154848048</c:v>
                </c:pt>
                <c:pt idx="3">
                  <c:v>0.40448625180897252</c:v>
                </c:pt>
                <c:pt idx="4">
                  <c:v>6.6570188133140376E-2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Sheet1!$C$134</c15:sqref>
                  <c15:spPr xmlns:c15="http://schemas.microsoft.com/office/drawing/2012/chart">
                    <a:solidFill>
                      <a:schemeClr val="bg1">
                        <a:lumMod val="50000"/>
                      </a:schemeClr>
                    </a:solidFill>
                  </c15:spPr>
                  <c15:bubble3D val="0"/>
                </c15:categoryFilterException>
              </c15:categoryFilterExceptions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8903625110521665E-2"/>
          <c:y val="7.0853462157809979E-2"/>
          <c:w val="0.59676573584800574"/>
          <c:h val="0.87761674718196458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cat>
            <c:strRef>
              <c:extLst>
                <c:ext xmlns:c15="http://schemas.microsoft.com/office/drawing/2012/chart" uri="{02D57815-91ED-43cb-92C2-25804820EDAC}">
                  <c15:fullRef>
                    <c15:sqref>Sheet1!$B$65:$B$70</c15:sqref>
                  </c15:fullRef>
                </c:ext>
              </c:extLst>
              <c:f>Sheet1!$B$65:$B$69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Sheet1!$C$65:$C$70</c15:sqref>
                  </c15:fullRef>
                </c:ext>
              </c:extLst>
              <c:f>Sheet1!$C$65:$C$69</c:f>
              <c:numCache>
                <c:formatCode>###0.0%</c:formatCode>
                <c:ptCount val="5"/>
                <c:pt idx="0">
                  <c:v>0.12371134020618557</c:v>
                </c:pt>
                <c:pt idx="1">
                  <c:v>0.22680412371134021</c:v>
                </c:pt>
                <c:pt idx="2">
                  <c:v>0.2611683848797251</c:v>
                </c:pt>
                <c:pt idx="3">
                  <c:v>0.17869415807560138</c:v>
                </c:pt>
                <c:pt idx="4">
                  <c:v>9.6219931271477654E-2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Sheet1!$C$70</c15:sqref>
                  <c15:spPr xmlns:c15="http://schemas.microsoft.com/office/drawing/2012/chart">
                    <a:solidFill>
                      <a:schemeClr val="bg1">
                        <a:lumMod val="50000"/>
                      </a:schemeClr>
                    </a:solidFill>
                  </c15:spPr>
                  <c15:bubble3D val="0"/>
                </c15:categoryFilterException>
              </c15:categoryFilterExceptions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uk-UA"/>
              <a:t> Інформування громадськості, відкритість влади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6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Sheet1!$B$137:$B$142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Важко відповісти</c:v>
                </c:pt>
              </c:strCache>
            </c:strRef>
          </c:cat>
          <c:val>
            <c:numRef>
              <c:f>Sheet1!$C$137:$C$142</c:f>
              <c:numCache>
                <c:formatCode>###0.0%</c:formatCode>
                <c:ptCount val="6"/>
                <c:pt idx="0">
                  <c:v>0.18234442836468887</c:v>
                </c:pt>
                <c:pt idx="1">
                  <c:v>0.21635311143270625</c:v>
                </c:pt>
                <c:pt idx="2">
                  <c:v>0.3400868306801737</c:v>
                </c:pt>
                <c:pt idx="3">
                  <c:v>0.22720694645441392</c:v>
                </c:pt>
                <c:pt idx="4">
                  <c:v>3.4008683068017367E-2</c:v>
                </c:pt>
                <c:pt idx="5">
                  <c:v>0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'Оценки в областях'!$B$24</c:f>
              <c:strCache>
                <c:ptCount val="1"/>
                <c:pt idx="0">
                  <c:v>Луцьк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'Оценки в областях'!$A$25:$A$37</c:f>
              <c:strCache>
                <c:ptCount val="13"/>
                <c:pt idx="0">
                  <c:v>Будівництво житла</c:v>
                </c:pt>
                <c:pt idx="1">
                  <c:v>Міський транспорт</c:v>
                </c:pt>
                <c:pt idx="2">
                  <c:v>Благоустрій міста</c:v>
                </c:pt>
                <c:pt idx="3">
                  <c:v>Культура</c:v>
                </c:pt>
                <c:pt idx="4">
                  <c:v>Освіта</c:v>
                </c:pt>
                <c:pt idx="5">
                  <c:v>Дороги</c:v>
                </c:pt>
                <c:pt idx="6">
                  <c:v>Соціальна політика</c:v>
                </c:pt>
                <c:pt idx="7">
                  <c:v>Екологія</c:v>
                </c:pt>
                <c:pt idx="8">
                  <c:v>Відкритість влади</c:v>
                </c:pt>
                <c:pt idx="9">
                  <c:v>Енергозбереження</c:v>
                </c:pt>
                <c:pt idx="10">
                  <c:v>Комунальні служби, ЖКГ</c:v>
                </c:pt>
                <c:pt idx="11">
                  <c:v>Охорона здоров’я</c:v>
                </c:pt>
                <c:pt idx="12">
                  <c:v>Створення робочих місць</c:v>
                </c:pt>
              </c:strCache>
            </c:strRef>
          </c:cat>
          <c:val>
            <c:numRef>
              <c:f>'Оценки в областях'!$B$25:$B$37</c:f>
              <c:numCache>
                <c:formatCode>0.0</c:formatCode>
                <c:ptCount val="13"/>
                <c:pt idx="0">
                  <c:v>4.0079767947788261</c:v>
                </c:pt>
                <c:pt idx="1">
                  <c:v>3.507235890014472</c:v>
                </c:pt>
                <c:pt idx="2">
                  <c:v>3.5043415340086832</c:v>
                </c:pt>
                <c:pt idx="3">
                  <c:v>3.1997105643994215</c:v>
                </c:pt>
                <c:pt idx="4">
                  <c:v>3.16931982633864</c:v>
                </c:pt>
                <c:pt idx="5">
                  <c:v>2.9920174165457194</c:v>
                </c:pt>
                <c:pt idx="6">
                  <c:v>2.9688856729377711</c:v>
                </c:pt>
                <c:pt idx="7">
                  <c:v>2.949963741841914</c:v>
                </c:pt>
                <c:pt idx="8">
                  <c:v>2.7141823444283655</c:v>
                </c:pt>
                <c:pt idx="9">
                  <c:v>2.6295224312590446</c:v>
                </c:pt>
                <c:pt idx="10">
                  <c:v>2.4920174165457185</c:v>
                </c:pt>
                <c:pt idx="11">
                  <c:v>2.467438494934878</c:v>
                </c:pt>
                <c:pt idx="12">
                  <c:v>2.4175108538350223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93565800"/>
        <c:axId val="593563840"/>
        <c:axId val="0"/>
      </c:bar3DChart>
      <c:catAx>
        <c:axId val="593565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93563840"/>
        <c:crosses val="autoZero"/>
        <c:auto val="1"/>
        <c:lblAlgn val="ctr"/>
        <c:lblOffset val="100"/>
        <c:noMultiLvlLbl val="0"/>
      </c:catAx>
      <c:valAx>
        <c:axId val="593563840"/>
        <c:scaling>
          <c:orientation val="minMax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93565800"/>
        <c:crosses val="autoZero"/>
        <c:crossBetween val="between"/>
      </c:valAx>
      <c:dTable>
        <c:showHorzBorder val="0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'Оценки в областях'!$B$24</c:f>
              <c:strCache>
                <c:ptCount val="1"/>
                <c:pt idx="0">
                  <c:v>Луцьк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'Оценки в областях'!$A$72:$A$84</c:f>
              <c:strCache>
                <c:ptCount val="13"/>
                <c:pt idx="0">
                  <c:v> Міський транспорт</c:v>
                </c:pt>
                <c:pt idx="1">
                  <c:v>Дороги</c:v>
                </c:pt>
                <c:pt idx="2">
                  <c:v>Комунальні служби, ЖКГ</c:v>
                </c:pt>
                <c:pt idx="3">
                  <c:v>Енергозбереження</c:v>
                </c:pt>
                <c:pt idx="4">
                  <c:v>Екологія</c:v>
                </c:pt>
                <c:pt idx="5">
                  <c:v> Розвиток підприємств та створення робочих місць</c:v>
                </c:pt>
                <c:pt idx="6">
                  <c:v>Будівництво нового житла</c:v>
                </c:pt>
                <c:pt idx="7">
                  <c:v>Благоустрій міста</c:v>
                </c:pt>
                <c:pt idx="8">
                  <c:v>Соціальна політика</c:v>
                </c:pt>
                <c:pt idx="9">
                  <c:v>Освіта</c:v>
                </c:pt>
                <c:pt idx="10">
                  <c:v> Охорона здоров’я</c:v>
                </c:pt>
                <c:pt idx="11">
                  <c:v>Культура</c:v>
                </c:pt>
                <c:pt idx="12">
                  <c:v>Інформування громадськості, відкритість влади</c:v>
                </c:pt>
              </c:strCache>
            </c:strRef>
          </c:cat>
          <c:val>
            <c:numRef>
              <c:f>'Оценки в областях'!$B$72:$B$84</c:f>
              <c:numCache>
                <c:formatCode>0.0</c:formatCode>
                <c:ptCount val="13"/>
                <c:pt idx="0">
                  <c:v>3.507235890014472</c:v>
                </c:pt>
                <c:pt idx="1">
                  <c:v>2.9920174165457194</c:v>
                </c:pt>
                <c:pt idx="2">
                  <c:v>2.4920174165457185</c:v>
                </c:pt>
                <c:pt idx="3">
                  <c:v>2.6295224312590446</c:v>
                </c:pt>
                <c:pt idx="4">
                  <c:v>2.949963741841914</c:v>
                </c:pt>
                <c:pt idx="5">
                  <c:v>2.4175108538350223</c:v>
                </c:pt>
                <c:pt idx="6">
                  <c:v>4.0079767947788261</c:v>
                </c:pt>
                <c:pt idx="7">
                  <c:v>3.5043415340086832</c:v>
                </c:pt>
                <c:pt idx="8">
                  <c:v>2.9688856729377711</c:v>
                </c:pt>
                <c:pt idx="9">
                  <c:v>3.16931982633864</c:v>
                </c:pt>
                <c:pt idx="10">
                  <c:v>2.467438494934878</c:v>
                </c:pt>
                <c:pt idx="11">
                  <c:v>3.1997105643994215</c:v>
                </c:pt>
                <c:pt idx="12">
                  <c:v>2.7141823444283655</c:v>
                </c:pt>
              </c:numCache>
            </c:numRef>
          </c:val>
        </c:ser>
        <c:ser>
          <c:idx val="1"/>
          <c:order val="1"/>
          <c:tx>
            <c:strRef>
              <c:f>'Оценки в областях'!$C$24</c:f>
              <c:strCache>
                <c:ptCount val="1"/>
                <c:pt idx="0">
                  <c:v>Полтава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'Оценки в областях'!$A$72:$A$84</c:f>
              <c:strCache>
                <c:ptCount val="13"/>
                <c:pt idx="0">
                  <c:v> Міський транспорт</c:v>
                </c:pt>
                <c:pt idx="1">
                  <c:v>Дороги</c:v>
                </c:pt>
                <c:pt idx="2">
                  <c:v>Комунальні служби, ЖКГ</c:v>
                </c:pt>
                <c:pt idx="3">
                  <c:v>Енергозбереження</c:v>
                </c:pt>
                <c:pt idx="4">
                  <c:v>Екологія</c:v>
                </c:pt>
                <c:pt idx="5">
                  <c:v> Розвиток підприємств та створення робочих місць</c:v>
                </c:pt>
                <c:pt idx="6">
                  <c:v>Будівництво нового житла</c:v>
                </c:pt>
                <c:pt idx="7">
                  <c:v>Благоустрій міста</c:v>
                </c:pt>
                <c:pt idx="8">
                  <c:v>Соціальна політика</c:v>
                </c:pt>
                <c:pt idx="9">
                  <c:v>Освіта</c:v>
                </c:pt>
                <c:pt idx="10">
                  <c:v> Охорона здоров’я</c:v>
                </c:pt>
                <c:pt idx="11">
                  <c:v>Культура</c:v>
                </c:pt>
                <c:pt idx="12">
                  <c:v>Інформування громадськості, відкритість влади</c:v>
                </c:pt>
              </c:strCache>
            </c:strRef>
          </c:cat>
          <c:val>
            <c:numRef>
              <c:f>'Оценки в областях'!$C$72:$C$84</c:f>
              <c:numCache>
                <c:formatCode>0.0</c:formatCode>
                <c:ptCount val="13"/>
                <c:pt idx="0">
                  <c:v>3.6344827586206891</c:v>
                </c:pt>
                <c:pt idx="1">
                  <c:v>2.7573656845753902</c:v>
                </c:pt>
                <c:pt idx="2">
                  <c:v>2.5028248587570627</c:v>
                </c:pt>
                <c:pt idx="3">
                  <c:v>2.8837209302325584</c:v>
                </c:pt>
                <c:pt idx="4">
                  <c:v>2.7175843694493782</c:v>
                </c:pt>
                <c:pt idx="5">
                  <c:v>2.3178438661710037</c:v>
                </c:pt>
                <c:pt idx="6">
                  <c:v>3.3833634719710672</c:v>
                </c:pt>
                <c:pt idx="7">
                  <c:v>3.2397868561278869</c:v>
                </c:pt>
                <c:pt idx="8">
                  <c:v>2.5795454545454546</c:v>
                </c:pt>
                <c:pt idx="9">
                  <c:v>2.9462962962962966</c:v>
                </c:pt>
                <c:pt idx="10">
                  <c:v>2.267605633802817</c:v>
                </c:pt>
                <c:pt idx="11">
                  <c:v>3.5157894736842099</c:v>
                </c:pt>
                <c:pt idx="12">
                  <c:v>2.3452157598499057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44451536"/>
        <c:axId val="244454672"/>
        <c:axId val="0"/>
      </c:bar3DChart>
      <c:catAx>
        <c:axId val="244451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4454672"/>
        <c:crosses val="autoZero"/>
        <c:auto val="1"/>
        <c:lblAlgn val="ctr"/>
        <c:lblOffset val="100"/>
        <c:noMultiLvlLbl val="0"/>
      </c:catAx>
      <c:valAx>
        <c:axId val="244454672"/>
        <c:scaling>
          <c:orientation val="minMax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445153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Sheet1!$B$33:$B$38</c15:sqref>
                  </c15:fullRef>
                </c:ext>
              </c:extLst>
              <c:f>Sheet1!$B$33:$B$37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Sheet1!$C$33:$C$38</c15:sqref>
                  </c15:fullRef>
                </c:ext>
              </c:extLst>
              <c:f>Sheet1!$C$33:$C$37</c:f>
              <c:numCache>
                <c:formatCode>###0.0%</c:formatCode>
                <c:ptCount val="5"/>
                <c:pt idx="0">
                  <c:v>0.12807525325615052</c:v>
                </c:pt>
                <c:pt idx="1">
                  <c:v>0.12590448625180897</c:v>
                </c:pt>
                <c:pt idx="2">
                  <c:v>0.33429811866859621</c:v>
                </c:pt>
                <c:pt idx="3">
                  <c:v>0.32995658465991318</c:v>
                </c:pt>
                <c:pt idx="4">
                  <c:v>7.4529667149059342E-2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Sheet1!$C$38</c15:sqref>
                  <c15:spPr xmlns:c15="http://schemas.microsoft.com/office/drawing/2012/chart">
                    <a:solidFill>
                      <a:schemeClr val="bg1">
                        <a:lumMod val="50000"/>
                      </a:schemeClr>
                    </a:solidFill>
                  </c15:spPr>
                  <c15:bubble3D val="0"/>
                </c15:categoryFilterException>
              </c15:categoryFilterExceptions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Сравнения!$B$51</c:f>
              <c:strCache>
                <c:ptCount val="1"/>
                <c:pt idx="0">
                  <c:v>Луцьк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Сравнения!$C$51</c:f>
              <c:numCache>
                <c:formatCode>0.0</c:formatCode>
                <c:ptCount val="1"/>
                <c:pt idx="0">
                  <c:v>3.0976676384839652</c:v>
                </c:pt>
              </c:numCache>
            </c:numRef>
          </c:val>
        </c:ser>
        <c:ser>
          <c:idx val="1"/>
          <c:order val="1"/>
          <c:tx>
            <c:strRef>
              <c:f>Сравнения!$B$52</c:f>
              <c:strCache>
                <c:ptCount val="1"/>
                <c:pt idx="0">
                  <c:v>Полтава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Сравнения!$C$52</c:f>
              <c:numCache>
                <c:formatCode>0.0</c:formatCode>
                <c:ptCount val="1"/>
                <c:pt idx="0">
                  <c:v>3</c:v>
                </c:pt>
              </c:numCache>
            </c:numRef>
          </c:val>
        </c:ser>
        <c:ser>
          <c:idx val="2"/>
          <c:order val="2"/>
          <c:tx>
            <c:strRef>
              <c:f>Сравнения!$B$53</c:f>
              <c:strCache>
                <c:ptCount val="1"/>
                <c:pt idx="0">
                  <c:v>Київ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Сравнения!$C$53</c:f>
              <c:numCache>
                <c:formatCode>0.0</c:formatCode>
                <c:ptCount val="1"/>
                <c:pt idx="0">
                  <c:v>2.6</c:v>
                </c:pt>
              </c:numCache>
            </c:numRef>
          </c:val>
        </c:ser>
        <c:ser>
          <c:idx val="3"/>
          <c:order val="3"/>
          <c:tx>
            <c:strRef>
              <c:f>Сравнения!$B$54</c:f>
              <c:strCache>
                <c:ptCount val="1"/>
                <c:pt idx="0">
                  <c:v>Харків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Сравнения!$C$54</c:f>
              <c:numCache>
                <c:formatCode>0.0</c:formatCode>
                <c:ptCount val="1"/>
                <c:pt idx="0">
                  <c:v>3.0584878744650492</c:v>
                </c:pt>
              </c:numCache>
            </c:numRef>
          </c:val>
        </c:ser>
        <c:ser>
          <c:idx val="4"/>
          <c:order val="4"/>
          <c:tx>
            <c:strRef>
              <c:f>Сравнения!$B$55</c:f>
              <c:strCache>
                <c:ptCount val="1"/>
                <c:pt idx="0">
                  <c:v>Дніпро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111111111111112E-2"/>
                  <c:y val="-9.25925925925930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Сравнения!$C$55</c:f>
              <c:numCache>
                <c:formatCode>0.0</c:formatCode>
                <c:ptCount val="1"/>
                <c:pt idx="0">
                  <c:v>2.9749240121580551</c:v>
                </c:pt>
              </c:numCache>
            </c:numRef>
          </c:val>
        </c:ser>
        <c:ser>
          <c:idx val="5"/>
          <c:order val="5"/>
          <c:tx>
            <c:strRef>
              <c:f>Сравнения!$B$56</c:f>
              <c:strCache>
                <c:ptCount val="1"/>
                <c:pt idx="0">
                  <c:v>Одеса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Сравнения!$C$56</c:f>
              <c:numCache>
                <c:formatCode>0.0</c:formatCode>
                <c:ptCount val="1"/>
                <c:pt idx="0">
                  <c:v>2.7</c:v>
                </c:pt>
              </c:numCache>
            </c:numRef>
          </c:val>
        </c:ser>
        <c:ser>
          <c:idx val="6"/>
          <c:order val="6"/>
          <c:tx>
            <c:strRef>
              <c:f>Сравнения!$B$57</c:f>
              <c:strCache>
                <c:ptCount val="1"/>
                <c:pt idx="0">
                  <c:v>Львів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Сравнения!$C$57</c:f>
              <c:numCache>
                <c:formatCode>0.0</c:formatCode>
                <c:ptCount val="1"/>
                <c:pt idx="0">
                  <c:v>2.7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11547936"/>
        <c:axId val="411545976"/>
        <c:axId val="0"/>
      </c:bar3DChart>
      <c:catAx>
        <c:axId val="41154793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11545976"/>
        <c:crosses val="autoZero"/>
        <c:auto val="1"/>
        <c:lblAlgn val="ctr"/>
        <c:lblOffset val="100"/>
        <c:noMultiLvlLbl val="0"/>
      </c:catAx>
      <c:valAx>
        <c:axId val="411545976"/>
        <c:scaling>
          <c:orientation val="minMax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11547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n>
            <a:noFill/>
          </a:ln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ysClr val="window" lastClr="FFFFFF">
                  <a:lumMod val="50000"/>
                </a:sys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6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600" b="1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Sheet1!$B$145:$B$149</c:f>
              <c:strCache>
                <c:ptCount val="5"/>
                <c:pt idx="0">
                  <c:v>Готовий в будь-який момент або вже ходжу</c:v>
                </c:pt>
                <c:pt idx="1">
                  <c:v>Швидше готовий</c:v>
                </c:pt>
                <c:pt idx="2">
                  <c:v>Швидше НЕ готовий</c:v>
                </c:pt>
                <c:pt idx="3">
                  <c:v>Не готовий</c:v>
                </c:pt>
                <c:pt idx="4">
                  <c:v>Важко сказати</c:v>
                </c:pt>
              </c:strCache>
            </c:strRef>
          </c:cat>
          <c:val>
            <c:numRef>
              <c:f>Sheet1!$C$145:$C$149</c:f>
              <c:numCache>
                <c:formatCode>###0.0%</c:formatCode>
                <c:ptCount val="5"/>
                <c:pt idx="0">
                  <c:v>0.31620839363241676</c:v>
                </c:pt>
                <c:pt idx="1">
                  <c:v>0.30173661360347326</c:v>
                </c:pt>
                <c:pt idx="2">
                  <c:v>0.16497829232995659</c:v>
                </c:pt>
                <c:pt idx="3">
                  <c:v>0.17438494934876989</c:v>
                </c:pt>
                <c:pt idx="4">
                  <c:v>4.2691751085383506E-2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Сравнения!$B$13</c:f>
              <c:strCache>
                <c:ptCount val="1"/>
                <c:pt idx="0">
                  <c:v>Луцьк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Сравнения!$C$13</c:f>
              <c:numCache>
                <c:formatCode>0.0</c:formatCode>
                <c:ptCount val="1"/>
                <c:pt idx="0">
                  <c:v>3.3097667638483967</c:v>
                </c:pt>
              </c:numCache>
            </c:numRef>
          </c:val>
        </c:ser>
        <c:ser>
          <c:idx val="1"/>
          <c:order val="1"/>
          <c:tx>
            <c:strRef>
              <c:f>Сравнения!$B$14</c:f>
              <c:strCache>
                <c:ptCount val="1"/>
                <c:pt idx="0">
                  <c:v>Полтава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Сравнения!$C$14</c:f>
              <c:numCache>
                <c:formatCode>0.0</c:formatCode>
                <c:ptCount val="1"/>
                <c:pt idx="0">
                  <c:v>3</c:v>
                </c:pt>
              </c:numCache>
            </c:numRef>
          </c:val>
        </c:ser>
        <c:ser>
          <c:idx val="2"/>
          <c:order val="2"/>
          <c:tx>
            <c:strRef>
              <c:f>Сравнения!$B$15</c:f>
              <c:strCache>
                <c:ptCount val="1"/>
                <c:pt idx="0">
                  <c:v>Київ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Сравнения!$C$15</c:f>
              <c:numCache>
                <c:formatCode>0.0</c:formatCode>
                <c:ptCount val="1"/>
                <c:pt idx="0">
                  <c:v>2.9</c:v>
                </c:pt>
              </c:numCache>
            </c:numRef>
          </c:val>
        </c:ser>
        <c:ser>
          <c:idx val="3"/>
          <c:order val="3"/>
          <c:tx>
            <c:strRef>
              <c:f>Сравнения!$B$16</c:f>
              <c:strCache>
                <c:ptCount val="1"/>
                <c:pt idx="0">
                  <c:v>Харків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Сравнения!$C$16</c:f>
              <c:numCache>
                <c:formatCode>0.0</c:formatCode>
                <c:ptCount val="1"/>
                <c:pt idx="0">
                  <c:v>3.3575581395348837</c:v>
                </c:pt>
              </c:numCache>
            </c:numRef>
          </c:val>
        </c:ser>
        <c:ser>
          <c:idx val="4"/>
          <c:order val="4"/>
          <c:tx>
            <c:strRef>
              <c:f>Сравнения!$B$17</c:f>
              <c:strCache>
                <c:ptCount val="1"/>
                <c:pt idx="0">
                  <c:v>Дніпро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111111111111112E-2"/>
                  <c:y val="-9.25925925925930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Сравнения!$C$17</c:f>
              <c:numCache>
                <c:formatCode>0.0</c:formatCode>
                <c:ptCount val="1"/>
                <c:pt idx="0">
                  <c:v>2.9496567505720823</c:v>
                </c:pt>
              </c:numCache>
            </c:numRef>
          </c:val>
        </c:ser>
        <c:ser>
          <c:idx val="5"/>
          <c:order val="5"/>
          <c:tx>
            <c:strRef>
              <c:f>Сравнения!$B$18</c:f>
              <c:strCache>
                <c:ptCount val="1"/>
                <c:pt idx="0">
                  <c:v>Одеса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Сравнения!$C$18</c:f>
              <c:numCache>
                <c:formatCode>0.0</c:formatCode>
                <c:ptCount val="1"/>
                <c:pt idx="0">
                  <c:v>2.6</c:v>
                </c:pt>
              </c:numCache>
            </c:numRef>
          </c:val>
        </c:ser>
        <c:ser>
          <c:idx val="6"/>
          <c:order val="6"/>
          <c:tx>
            <c:strRef>
              <c:f>Сравнения!$B$19</c:f>
              <c:strCache>
                <c:ptCount val="1"/>
                <c:pt idx="0">
                  <c:v>Львів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Сравнения!$C$19</c:f>
              <c:numCache>
                <c:formatCode>0.0</c:formatCode>
                <c:ptCount val="1"/>
                <c:pt idx="0">
                  <c:v>2.8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95045352"/>
        <c:axId val="595045744"/>
        <c:axId val="0"/>
      </c:bar3DChart>
      <c:catAx>
        <c:axId val="5950453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595045744"/>
        <c:crosses val="autoZero"/>
        <c:auto val="1"/>
        <c:lblAlgn val="ctr"/>
        <c:lblOffset val="100"/>
        <c:noMultiLvlLbl val="0"/>
      </c:catAx>
      <c:valAx>
        <c:axId val="595045744"/>
        <c:scaling>
          <c:orientation val="minMax"/>
          <c:min val="2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95045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n>
            <a:noFill/>
          </a:ln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1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2"/>
            <c:bubble3D val="0"/>
            <c:explosion val="14"/>
            <c:spPr>
              <a:solidFill>
                <a:schemeClr val="accent6"/>
              </a:solidFill>
            </c:spPr>
          </c:dPt>
          <c:dPt>
            <c:idx val="3"/>
            <c:bubble3D val="0"/>
            <c:explosion val="18"/>
            <c:spPr>
              <a:solidFill>
                <a:srgbClr val="C00000"/>
              </a:solidFill>
            </c:spPr>
          </c:dPt>
          <c:dPt>
            <c:idx val="4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800"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/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Sheet1!$B$154:$B$158</c:f>
              <c:strCache>
                <c:ptCount val="5"/>
                <c:pt idx="0">
                  <c:v>Мінімальна</c:v>
                </c:pt>
                <c:pt idx="1">
                  <c:v>Може коли-небудь, не зараз</c:v>
                </c:pt>
                <c:pt idx="2">
                  <c:v>Може трапитись у найближчі місяці</c:v>
                </c:pt>
                <c:pt idx="3">
                  <c:v>Може розпочатись в будь-який момент</c:v>
                </c:pt>
                <c:pt idx="4">
                  <c:v>Важко сказати</c:v>
                </c:pt>
              </c:strCache>
            </c:strRef>
          </c:cat>
          <c:val>
            <c:numRef>
              <c:f>Sheet1!$C$154:$C$158</c:f>
              <c:numCache>
                <c:formatCode>###0.0%</c:formatCode>
                <c:ptCount val="5"/>
                <c:pt idx="0">
                  <c:v>0.15412445730824892</c:v>
                </c:pt>
                <c:pt idx="1">
                  <c:v>0.18379160636758321</c:v>
                </c:pt>
                <c:pt idx="2">
                  <c:v>0.31331403762662807</c:v>
                </c:pt>
                <c:pt idx="3">
                  <c:v>0.31403762662807527</c:v>
                </c:pt>
                <c:pt idx="4">
                  <c:v>3.473227206946454E-2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6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Sheet1!$B$17:$B$22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Важко відповісти</c:v>
                </c:pt>
              </c:strCache>
            </c:strRef>
          </c:cat>
          <c:val>
            <c:numRef>
              <c:f>Sheet1!$C$17:$C$22</c:f>
              <c:numCache>
                <c:formatCode>###0.0%</c:formatCode>
                <c:ptCount val="6"/>
                <c:pt idx="0">
                  <c:v>0.17293777134587554</c:v>
                </c:pt>
                <c:pt idx="1">
                  <c:v>0.2337192474674385</c:v>
                </c:pt>
                <c:pt idx="2">
                  <c:v>0.40665701881331401</c:v>
                </c:pt>
                <c:pt idx="3">
                  <c:v>0.16714905933429811</c:v>
                </c:pt>
                <c:pt idx="4">
                  <c:v>1.736613603473227E-2</c:v>
                </c:pt>
                <c:pt idx="5" formatCode="####.0%">
                  <c:v>2.1707670043415337E-3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Сравнения!$B$23</c:f>
              <c:strCache>
                <c:ptCount val="1"/>
                <c:pt idx="0">
                  <c:v>Луцьк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Сравнения!$C$23</c:f>
              <c:numCache>
                <c:formatCode>0.0</c:formatCode>
                <c:ptCount val="1"/>
                <c:pt idx="0">
                  <c:v>2.6214648295866567</c:v>
                </c:pt>
              </c:numCache>
            </c:numRef>
          </c:val>
        </c:ser>
        <c:ser>
          <c:idx val="1"/>
          <c:order val="1"/>
          <c:tx>
            <c:strRef>
              <c:f>Сравнения!$B$24</c:f>
              <c:strCache>
                <c:ptCount val="1"/>
                <c:pt idx="0">
                  <c:v>Полтава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Сравнения!$C$24</c:f>
              <c:numCache>
                <c:formatCode>0.0</c:formatCode>
                <c:ptCount val="1"/>
                <c:pt idx="0">
                  <c:v>2.5</c:v>
                </c:pt>
              </c:numCache>
            </c:numRef>
          </c:val>
        </c:ser>
        <c:ser>
          <c:idx val="2"/>
          <c:order val="2"/>
          <c:tx>
            <c:strRef>
              <c:f>Сравнения!$B$25</c:f>
              <c:strCache>
                <c:ptCount val="1"/>
                <c:pt idx="0">
                  <c:v>Київ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Сравнения!$C$25</c:f>
              <c:numCache>
                <c:formatCode>0.0</c:formatCode>
                <c:ptCount val="1"/>
                <c:pt idx="0">
                  <c:v>2.4</c:v>
                </c:pt>
              </c:numCache>
            </c:numRef>
          </c:val>
        </c:ser>
        <c:ser>
          <c:idx val="3"/>
          <c:order val="3"/>
          <c:tx>
            <c:strRef>
              <c:f>Сравнения!$B$26</c:f>
              <c:strCache>
                <c:ptCount val="1"/>
                <c:pt idx="0">
                  <c:v>Харків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Сравнения!$C$26</c:f>
              <c:numCache>
                <c:formatCode>0.0</c:formatCode>
                <c:ptCount val="1"/>
                <c:pt idx="0">
                  <c:v>2.5</c:v>
                </c:pt>
              </c:numCache>
            </c:numRef>
          </c:val>
        </c:ser>
        <c:ser>
          <c:idx val="4"/>
          <c:order val="4"/>
          <c:tx>
            <c:strRef>
              <c:f>Сравнения!$B$27</c:f>
              <c:strCache>
                <c:ptCount val="1"/>
                <c:pt idx="0">
                  <c:v>Дніпро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111111111111112E-2"/>
                  <c:y val="-9.25925925925930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Сравнения!$C$27</c:f>
              <c:numCache>
                <c:formatCode>0.0</c:formatCode>
                <c:ptCount val="1"/>
                <c:pt idx="0">
                  <c:v>2.5053110773899849</c:v>
                </c:pt>
              </c:numCache>
            </c:numRef>
          </c:val>
        </c:ser>
        <c:ser>
          <c:idx val="5"/>
          <c:order val="5"/>
          <c:tx>
            <c:strRef>
              <c:f>Сравнения!$B$28</c:f>
              <c:strCache>
                <c:ptCount val="1"/>
                <c:pt idx="0">
                  <c:v>Одеса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Сравнения!$C$28</c:f>
              <c:numCache>
                <c:formatCode>0.0</c:formatCode>
                <c:ptCount val="1"/>
                <c:pt idx="0">
                  <c:v>2.2000000000000002</c:v>
                </c:pt>
              </c:numCache>
            </c:numRef>
          </c:val>
        </c:ser>
        <c:ser>
          <c:idx val="6"/>
          <c:order val="6"/>
          <c:tx>
            <c:strRef>
              <c:f>Сравнения!$B$29</c:f>
              <c:strCache>
                <c:ptCount val="1"/>
                <c:pt idx="0">
                  <c:v>Львів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Сравнения!$C$29</c:f>
              <c:numCache>
                <c:formatCode>0.0</c:formatCode>
                <c:ptCount val="1"/>
                <c:pt idx="0">
                  <c:v>2.2000000000000002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11546368"/>
        <c:axId val="411551856"/>
        <c:axId val="0"/>
      </c:bar3DChart>
      <c:catAx>
        <c:axId val="4115463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11551856"/>
        <c:crosses val="autoZero"/>
        <c:auto val="1"/>
        <c:lblAlgn val="ctr"/>
        <c:lblOffset val="100"/>
        <c:noMultiLvlLbl val="0"/>
      </c:catAx>
      <c:valAx>
        <c:axId val="411551856"/>
        <c:scaling>
          <c:orientation val="minMax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11546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n>
            <a:noFill/>
          </a:ln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Pt>
            <c:idx val="6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dLbl>
              <c:idx val="4"/>
              <c:layout>
                <c:manualLayout>
                  <c:x val="-6.7388802312657425E-2"/>
                  <c:y val="-9.959013639068729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Sheet1!$B$25:$B$30</c:f>
              <c:strCach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Важко відповісти</c:v>
                </c:pt>
              </c:strCache>
            </c:strRef>
          </c:cat>
          <c:val>
            <c:numRef>
              <c:f>Sheet1!$C$25:$C$30</c:f>
              <c:numCache>
                <c:formatCode>###0.0%</c:formatCode>
                <c:ptCount val="6"/>
                <c:pt idx="0">
                  <c:v>0.18234442836468887</c:v>
                </c:pt>
                <c:pt idx="1">
                  <c:v>0.32633863965267729</c:v>
                </c:pt>
                <c:pt idx="2">
                  <c:v>0.32778581765557163</c:v>
                </c:pt>
                <c:pt idx="3">
                  <c:v>0.12373371924746744</c:v>
                </c:pt>
                <c:pt idx="4">
                  <c:v>3.2561505065123009E-2</c:v>
                </c:pt>
                <c:pt idx="5" formatCode="####.0%">
                  <c:v>7.2358900144717797E-3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Сравнения!$B$32</c:f>
              <c:strCache>
                <c:ptCount val="1"/>
                <c:pt idx="0">
                  <c:v>Луцьк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Сравнения!$C$32</c:f>
              <c:numCache>
                <c:formatCode>0.0</c:formatCode>
                <c:ptCount val="1"/>
                <c:pt idx="0">
                  <c:v>2.4941690962099123</c:v>
                </c:pt>
              </c:numCache>
            </c:numRef>
          </c:val>
        </c:ser>
        <c:ser>
          <c:idx val="1"/>
          <c:order val="1"/>
          <c:tx>
            <c:strRef>
              <c:f>Сравнения!$B$33</c:f>
              <c:strCache>
                <c:ptCount val="1"/>
                <c:pt idx="0">
                  <c:v>Полтава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Сравнения!$C$33</c:f>
              <c:numCache>
                <c:formatCode>0.0</c:formatCode>
                <c:ptCount val="1"/>
                <c:pt idx="0">
                  <c:v>2.8</c:v>
                </c:pt>
              </c:numCache>
            </c:numRef>
          </c:val>
        </c:ser>
        <c:ser>
          <c:idx val="2"/>
          <c:order val="2"/>
          <c:tx>
            <c:strRef>
              <c:f>Сравнения!$B$34</c:f>
              <c:strCache>
                <c:ptCount val="1"/>
                <c:pt idx="0">
                  <c:v>Київ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Сравнения!$C$34</c:f>
              <c:numCache>
                <c:formatCode>0.0</c:formatCode>
                <c:ptCount val="1"/>
                <c:pt idx="0">
                  <c:v>2.6</c:v>
                </c:pt>
              </c:numCache>
            </c:numRef>
          </c:val>
        </c:ser>
        <c:ser>
          <c:idx val="3"/>
          <c:order val="3"/>
          <c:tx>
            <c:strRef>
              <c:f>Сравнения!$B$35</c:f>
              <c:strCache>
                <c:ptCount val="1"/>
                <c:pt idx="0">
                  <c:v>Харків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Сравнения!$C$35</c:f>
              <c:numCache>
                <c:formatCode>0.0</c:formatCode>
                <c:ptCount val="1"/>
                <c:pt idx="0">
                  <c:v>3.3962400578452638</c:v>
                </c:pt>
              </c:numCache>
            </c:numRef>
          </c:val>
        </c:ser>
        <c:ser>
          <c:idx val="4"/>
          <c:order val="4"/>
          <c:tx>
            <c:strRef>
              <c:f>Сравнения!$B$36</c:f>
              <c:strCache>
                <c:ptCount val="1"/>
                <c:pt idx="0">
                  <c:v>Дніпро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1111111111111112E-2"/>
                  <c:y val="-9.25925925925930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Сравнения!$C$36</c:f>
              <c:numCache>
                <c:formatCode>0.0</c:formatCode>
                <c:ptCount val="1"/>
                <c:pt idx="0">
                  <c:v>2.6</c:v>
                </c:pt>
              </c:numCache>
            </c:numRef>
          </c:val>
        </c:ser>
        <c:ser>
          <c:idx val="5"/>
          <c:order val="5"/>
          <c:tx>
            <c:strRef>
              <c:f>Сравнения!$B$37</c:f>
              <c:strCache>
                <c:ptCount val="1"/>
                <c:pt idx="0">
                  <c:v>Одеса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Сравнения!$C$37</c:f>
              <c:numCache>
                <c:formatCode>0.0</c:formatCode>
                <c:ptCount val="1"/>
                <c:pt idx="0">
                  <c:v>2.4</c:v>
                </c:pt>
              </c:numCache>
            </c:numRef>
          </c:val>
        </c:ser>
        <c:ser>
          <c:idx val="6"/>
          <c:order val="6"/>
          <c:tx>
            <c:strRef>
              <c:f>Сравнения!$B$38</c:f>
              <c:strCache>
                <c:ptCount val="1"/>
                <c:pt idx="0">
                  <c:v>Львів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Сравнения!$C$38</c:f>
              <c:numCache>
                <c:formatCode>0.0</c:formatCode>
                <c:ptCount val="1"/>
                <c:pt idx="0">
                  <c:v>2.5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22385792"/>
        <c:axId val="422397552"/>
        <c:axId val="0"/>
      </c:bar3DChart>
      <c:catAx>
        <c:axId val="4223857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22397552"/>
        <c:crosses val="autoZero"/>
        <c:auto val="1"/>
        <c:lblAlgn val="ctr"/>
        <c:lblOffset val="100"/>
        <c:noMultiLvlLbl val="0"/>
      </c:catAx>
      <c:valAx>
        <c:axId val="422397552"/>
        <c:scaling>
          <c:orientation val="minMax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ln>
                  <a:noFill/>
                </a:ln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22385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n>
            <a:noFill/>
          </a:ln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8903625110521665E-2"/>
          <c:y val="7.0853462157809979E-2"/>
          <c:w val="0.59676573584800574"/>
          <c:h val="0.87761674718196458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cat>
            <c:strRef>
              <c:extLst>
                <c:ext xmlns:c15="http://schemas.microsoft.com/office/drawing/2012/chart" uri="{02D57815-91ED-43cb-92C2-25804820EDAC}">
                  <c15:fullRef>
                    <c15:sqref>Sheet1!$B$65:$B$70</c15:sqref>
                  </c15:fullRef>
                </c:ext>
              </c:extLst>
              <c:f>Sheet1!$B$65:$B$69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Sheet1!$C$65:$C$70</c15:sqref>
                  </c15:fullRef>
                </c:ext>
              </c:extLst>
              <c:f>Sheet1!$C$65:$C$69</c:f>
              <c:numCache>
                <c:formatCode>###0.0%</c:formatCode>
                <c:ptCount val="5"/>
                <c:pt idx="0">
                  <c:v>0.12371134020618557</c:v>
                </c:pt>
                <c:pt idx="1">
                  <c:v>0.22680412371134021</c:v>
                </c:pt>
                <c:pt idx="2">
                  <c:v>0.2611683848797251</c:v>
                </c:pt>
                <c:pt idx="3">
                  <c:v>0.17869415807560138</c:v>
                </c:pt>
                <c:pt idx="4">
                  <c:v>9.6219931271477654E-2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Sheet1!$C$70</c15:sqref>
                  <c15:spPr xmlns:c15="http://schemas.microsoft.com/office/drawing/2012/chart">
                    <a:solidFill>
                      <a:schemeClr val="bg1">
                        <a:lumMod val="50000"/>
                      </a:schemeClr>
                    </a:solidFill>
                  </c15:spPr>
                  <c15:bubble3D val="0"/>
                </c15:categoryFilterException>
              </c15:categoryFilterExceptions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uk-UA"/>
              <a:t>Міський транспорт</a:t>
            </a:r>
          </a:p>
        </c:rich>
      </c:tx>
      <c:layout/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17"/>
            <c:spPr>
              <a:solidFill>
                <a:srgbClr val="C00000"/>
              </a:solidFill>
            </c:spPr>
          </c:dPt>
          <c:dPt>
            <c:idx val="1"/>
            <c:bubble3D val="0"/>
            <c:explosion val="18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2"/>
            <c:bubble3D val="0"/>
            <c:explosion val="14"/>
            <c:spPr>
              <a:solidFill>
                <a:srgbClr val="F0E120"/>
              </a:solidFill>
            </c:spPr>
          </c:dPt>
          <c:dPt>
            <c:idx val="3"/>
            <c:bubble3D val="0"/>
            <c:explosion val="18"/>
            <c:spPr>
              <a:solidFill>
                <a:schemeClr val="accent3"/>
              </a:solidFill>
            </c:spPr>
          </c:dPt>
          <c:dPt>
            <c:idx val="4"/>
            <c:bubble3D val="0"/>
            <c:spPr>
              <a:solidFill>
                <a:schemeClr val="accent3">
                  <a:lumMod val="50000"/>
                </a:schemeClr>
              </a:solidFill>
            </c:spPr>
          </c:dPt>
          <c:dPt>
            <c:idx val="5"/>
            <c:bubble3D val="0"/>
            <c:spPr>
              <a:solidFill>
                <a:schemeClr val="bg1">
                  <a:lumMod val="50000"/>
                </a:schemeClr>
              </a:solidFill>
            </c:spPr>
          </c:dPt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50" b="1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1"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extLst>
                <c:ext xmlns:c15="http://schemas.microsoft.com/office/drawing/2012/chart" uri="{02D57815-91ED-43cb-92C2-25804820EDAC}">
                  <c15:fullRef>
                    <c15:sqref>Sheet1!$B$41:$B$46</c15:sqref>
                  </c15:fullRef>
                </c:ext>
              </c:extLst>
              <c:f>Sheet1!$B$41:$B$45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strCache>
            </c:str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Sheet1!$C$41:$C$46</c15:sqref>
                  </c15:fullRef>
                </c:ext>
              </c:extLst>
              <c:f>Sheet1!$C$41:$C$45</c:f>
              <c:numCache>
                <c:formatCode>###0.0%</c:formatCode>
                <c:ptCount val="5"/>
                <c:pt idx="0">
                  <c:v>4.1244573082489147E-2</c:v>
                </c:pt>
                <c:pt idx="1">
                  <c:v>0.10998552821997105</c:v>
                </c:pt>
                <c:pt idx="2">
                  <c:v>0.27930535455861072</c:v>
                </c:pt>
                <c:pt idx="3">
                  <c:v>0.43921852387843707</c:v>
                </c:pt>
                <c:pt idx="4">
                  <c:v>0.13024602026049203</c:v>
                </c:pt>
              </c:numCache>
            </c:numRef>
          </c:val>
          <c:extLst>
            <c:ext xmlns:c15="http://schemas.microsoft.com/office/drawing/2012/chart" uri="{02D57815-91ED-43cb-92C2-25804820EDAC}">
              <c15:categoryFilterExceptions>
                <c15:categoryFilterException>
                  <c15:sqref>Sheet1!$C$46</c15:sqref>
                  <c15:spPr xmlns:c15="http://schemas.microsoft.com/office/drawing/2012/chart">
                    <a:solidFill>
                      <a:schemeClr val="bg1">
                        <a:lumMod val="50000"/>
                      </a:schemeClr>
                    </a:solidFill>
                  </c15:spPr>
                  <c15:bubble3D val="0"/>
                </c15:categoryFilterException>
              </c15:categoryFilterExceptions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60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82" tIns="47791" rIns="95582" bIns="47791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60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82" tIns="47791" rIns="95582" bIns="4779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3107"/>
            <a:ext cx="2945660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82" tIns="47791" rIns="95582" bIns="47791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33107"/>
            <a:ext cx="2945660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82" tIns="47791" rIns="95582" bIns="4779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1A93E7C0-6A50-4C5D-8BAD-B00FF16C13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435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570"/>
          </a:xfrm>
          <a:prstGeom prst="rect">
            <a:avLst/>
          </a:prstGeom>
        </p:spPr>
        <p:txBody>
          <a:bodyPr vert="horz" lIns="95582" tIns="47791" rIns="95582" bIns="47791" rtlCol="0"/>
          <a:lstStyle>
            <a:lvl1pPr algn="l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570"/>
          </a:xfrm>
          <a:prstGeom prst="rect">
            <a:avLst/>
          </a:prstGeom>
        </p:spPr>
        <p:txBody>
          <a:bodyPr vert="horz" lIns="95582" tIns="47791" rIns="95582" bIns="47791" rtlCol="0"/>
          <a:lstStyle>
            <a:lvl1pPr algn="r">
              <a:defRPr sz="1300"/>
            </a:lvl1pPr>
          </a:lstStyle>
          <a:p>
            <a:pPr>
              <a:defRPr/>
            </a:pPr>
            <a:fld id="{8C1B804A-BF9F-4A6A-86AA-FBD3512479D7}" type="datetimeFigureOut">
              <a:rPr lang="ru-RU"/>
              <a:pPr>
                <a:defRPr/>
              </a:pPr>
              <a:t>24.10.2016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82" tIns="47791" rIns="95582" bIns="47791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7416"/>
            <a:ext cx="5438140" cy="4469130"/>
          </a:xfrm>
          <a:prstGeom prst="rect">
            <a:avLst/>
          </a:prstGeom>
        </p:spPr>
        <p:txBody>
          <a:bodyPr vert="horz" lIns="95582" tIns="47791" rIns="95582" bIns="47791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5660" cy="496570"/>
          </a:xfrm>
          <a:prstGeom prst="rect">
            <a:avLst/>
          </a:prstGeom>
        </p:spPr>
        <p:txBody>
          <a:bodyPr vert="horz" lIns="95582" tIns="47791" rIns="95582" bIns="4779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3107"/>
            <a:ext cx="2945660" cy="496570"/>
          </a:xfrm>
          <a:prstGeom prst="rect">
            <a:avLst/>
          </a:prstGeom>
        </p:spPr>
        <p:txBody>
          <a:bodyPr vert="horz" lIns="95582" tIns="47791" rIns="95582" bIns="47791" rtlCol="0" anchor="b"/>
          <a:lstStyle>
            <a:lvl1pPr algn="r">
              <a:defRPr sz="1300"/>
            </a:lvl1pPr>
          </a:lstStyle>
          <a:p>
            <a:pPr>
              <a:defRPr/>
            </a:pPr>
            <a:fld id="{29B75182-AF26-4679-8361-B04D06AD32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9302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2366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5866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2873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9951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3628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7534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71062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1827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9703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2914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73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2366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5245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0843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236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7499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4850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5331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209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4568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75182-AF26-4679-8361-B04D06AD3209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429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4C71F-F2BD-4A4C-998A-8A4BC110A651}" type="datetime1">
              <a:rPr lang="ru-RU" smtClean="0"/>
              <a:t>24.10.2016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DBD85-4AA2-43CE-A34B-0B013338C2D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Line 6"/>
          <p:cNvSpPr>
            <a:spLocks noChangeShapeType="1"/>
          </p:cNvSpPr>
          <p:nvPr userDrawn="1"/>
        </p:nvSpPr>
        <p:spPr bwMode="auto">
          <a:xfrm>
            <a:off x="0" y="571500"/>
            <a:ext cx="5219700" cy="0"/>
          </a:xfrm>
          <a:prstGeom prst="line">
            <a:avLst/>
          </a:prstGeom>
          <a:noFill/>
          <a:ln w="3302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ru-RU" dirty="0">
              <a:solidFill>
                <a:srgbClr val="990000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6286500"/>
            <a:ext cx="1214438" cy="35718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/>
              <a:t>ИЮЛЬ 2010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1EFA2-1B0C-4875-B5F0-EF4062B04EB4}" type="datetime1">
              <a:rPr lang="ru-RU" smtClean="0"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6D5E5-348D-4EB5-8A1E-C105088D462B}" type="slidenum">
              <a:rPr lang="it-IT" smtClean="0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D3746-47EC-4022-A508-6D878134AC5F}" type="datetime1">
              <a:rPr lang="ru-RU" smtClean="0"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8FF157-A16B-4E19-A06B-E1DAA4533B6B}" type="slidenum">
              <a:rPr lang="it-IT" smtClean="0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DB330-1405-4235-93DD-D86BA31716FC}" type="datetime1">
              <a:rPr lang="ru-RU" smtClean="0"/>
              <a:t>24.10.2016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DBD85-4AA2-43CE-A34B-0B013338C2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80FD2-FAD3-44D4-BD7C-5F76880C7495}" type="datetime1">
              <a:rPr lang="ru-RU" smtClean="0"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DBD85-4AA2-43CE-A34B-0B013338C2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7EEAB-E0D3-4E6B-8640-87F8B4D5CAA6}" type="datetime1">
              <a:rPr lang="ru-RU" smtClean="0"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C872D-944F-441F-A74A-D2772AB22CC6}" type="slidenum">
              <a:rPr lang="it-IT" smtClean="0"/>
              <a:pPr>
                <a:defRPr/>
              </a:pPr>
              <a:t>‹#›</a:t>
            </a:fld>
            <a:endParaRPr lang="it-IT"/>
          </a:p>
        </p:txBody>
      </p:sp>
      <p:sp>
        <p:nvSpPr>
          <p:cNvPr id="8" name="Line 6"/>
          <p:cNvSpPr>
            <a:spLocks noChangeShapeType="1"/>
          </p:cNvSpPr>
          <p:nvPr userDrawn="1"/>
        </p:nvSpPr>
        <p:spPr bwMode="auto">
          <a:xfrm>
            <a:off x="0" y="571500"/>
            <a:ext cx="5219700" cy="0"/>
          </a:xfrm>
          <a:prstGeom prst="line">
            <a:avLst/>
          </a:prstGeom>
          <a:noFill/>
          <a:ln w="3302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685E9-6E96-4C0F-BBC0-688CDDA0D1D0}" type="datetime1">
              <a:rPr lang="ru-RU" smtClean="0"/>
              <a:t>24.10.2016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7DE699-1295-457F-8A83-1BE66331007E}" type="slidenum">
              <a:rPr lang="it-IT" smtClean="0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F3A00-102C-4588-86BC-2FDAB19D9E94}" type="datetime1">
              <a:rPr lang="ru-RU" smtClean="0"/>
              <a:t>24.10.2016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C00E84-8078-4425-9694-C65AA43E4D47}" type="slidenum">
              <a:rPr lang="it-IT" smtClean="0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A29DD-8712-4B4B-A50B-E990D97D6869}" type="datetime1">
              <a:rPr lang="ru-RU" smtClean="0"/>
              <a:t>24.10.2016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4812FE-3D51-4C8A-B35C-2398FB72705A}" type="slidenum">
              <a:rPr lang="it-IT" smtClean="0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3C29D-0B7A-48F0-B561-321C5A40EA90}" type="datetime1">
              <a:rPr lang="ru-RU" smtClean="0"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633992-B3FF-4B83-91D5-D7B322FB7677}" type="slidenum">
              <a:rPr lang="it-IT" smtClean="0"/>
              <a:pPr>
                <a:defRPr/>
              </a:pPr>
              <a:t>‹#›</a:t>
            </a:fld>
            <a:endParaRPr lang="it-IT"/>
          </a:p>
        </p:txBody>
      </p:sp>
      <p:sp>
        <p:nvSpPr>
          <p:cNvPr id="8" name="Line 6"/>
          <p:cNvSpPr>
            <a:spLocks noChangeShapeType="1"/>
          </p:cNvSpPr>
          <p:nvPr userDrawn="1"/>
        </p:nvSpPr>
        <p:spPr bwMode="auto">
          <a:xfrm>
            <a:off x="0" y="571500"/>
            <a:ext cx="5219700" cy="0"/>
          </a:xfrm>
          <a:prstGeom prst="line">
            <a:avLst/>
          </a:prstGeom>
          <a:noFill/>
          <a:ln w="3302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A0BC2-31CF-4058-B53A-AEFCAC3F4305}" type="datetime1">
              <a:rPr lang="ru-RU" smtClean="0"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2AAEB5-ACFE-480D-AE03-2EA5FF9AEDC8}" type="slidenum">
              <a:rPr lang="it-IT" smtClean="0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A6215-8F10-48B1-911D-77E24A9D71E9}" type="datetime1">
              <a:rPr lang="ru-RU" smtClean="0"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DBD85-4AA2-43CE-A34B-0B013338C2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9" r:id="rId1"/>
    <p:sldLayoutId id="2147484120" r:id="rId2"/>
    <p:sldLayoutId id="2147484121" r:id="rId3"/>
    <p:sldLayoutId id="2147484122" r:id="rId4"/>
    <p:sldLayoutId id="2147484123" r:id="rId5"/>
    <p:sldLayoutId id="2147484124" r:id="rId6"/>
    <p:sldLayoutId id="2147484125" r:id="rId7"/>
    <p:sldLayoutId id="2147484126" r:id="rId8"/>
    <p:sldLayoutId id="2147484127" r:id="rId9"/>
    <p:sldLayoutId id="2147484128" r:id="rId10"/>
    <p:sldLayoutId id="214748412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0.xml"/><Relationship Id="rId3" Type="http://schemas.openxmlformats.org/officeDocument/2006/relationships/chart" Target="../charts/chart8.xml"/><Relationship Id="rId7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chart" Target="../charts/chart12.xml"/><Relationship Id="rId4" Type="http://schemas.openxmlformats.org/officeDocument/2006/relationships/image" Target="../media/image6.tiff"/><Relationship Id="rId9" Type="http://schemas.openxmlformats.org/officeDocument/2006/relationships/chart" Target="../charts/chart1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5.xml"/><Relationship Id="rId3" Type="http://schemas.openxmlformats.org/officeDocument/2006/relationships/chart" Target="../charts/chart13.xml"/><Relationship Id="rId7" Type="http://schemas.openxmlformats.org/officeDocument/2006/relationships/chart" Target="../charts/chart1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chart" Target="../charts/chart17.xml"/><Relationship Id="rId4" Type="http://schemas.openxmlformats.org/officeDocument/2006/relationships/image" Target="../media/image6.tiff"/><Relationship Id="rId9" Type="http://schemas.openxmlformats.org/officeDocument/2006/relationships/chart" Target="../charts/chart1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0.xml"/><Relationship Id="rId3" Type="http://schemas.openxmlformats.org/officeDocument/2006/relationships/chart" Target="../charts/chart18.xml"/><Relationship Id="rId7" Type="http://schemas.openxmlformats.org/officeDocument/2006/relationships/chart" Target="../charts/chart1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10" Type="http://schemas.openxmlformats.org/officeDocument/2006/relationships/chart" Target="../charts/chart22.xml"/><Relationship Id="rId4" Type="http://schemas.openxmlformats.org/officeDocument/2006/relationships/image" Target="../media/image6.tiff"/><Relationship Id="rId9" Type="http://schemas.openxmlformats.org/officeDocument/2006/relationships/chart" Target="../charts/chart2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7" Type="http://schemas.openxmlformats.org/officeDocument/2006/relationships/chart" Target="../charts/chart2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6.tif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6.tiff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6.tif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6.tif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6.tif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chart" Target="../charts/chart1.xml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3.png"/><Relationship Id="rId5" Type="http://schemas.openxmlformats.org/officeDocument/2006/relationships/image" Target="../media/image8.png"/><Relationship Id="rId10" Type="http://schemas.openxmlformats.org/officeDocument/2006/relationships/image" Target="../media/image2.png"/><Relationship Id="rId4" Type="http://schemas.openxmlformats.org/officeDocument/2006/relationships/image" Target="../media/image7.png"/><Relationship Id="rId9" Type="http://schemas.openxmlformats.org/officeDocument/2006/relationships/image" Target="../media/image6.tif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hart" Target="../charts/chart2.xm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tiff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hart" Target="../charts/chart4.xm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tiff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hart" Target="../charts/chart6.xm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tiff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-73096" y="3266341"/>
            <a:ext cx="43234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Оцінка результатів роботи міської влади </a:t>
            </a:r>
            <a:r>
              <a:rPr lang="uk-UA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Луцька</a:t>
            </a:r>
            <a:endParaRPr lang="uk-UA" sz="2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uk-UA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Мешканцями міста</a:t>
            </a:r>
          </a:p>
          <a:p>
            <a:pPr algn="ctr"/>
            <a:endParaRPr lang="uk-UA" sz="2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uk-UA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Жовтень 2016 року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0" y="116632"/>
            <a:ext cx="9143999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0" y="6453336"/>
            <a:ext cx="9051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 smtClean="0"/>
              <a:t>Досліджуємо громадську думку з 2011 року</a:t>
            </a:r>
            <a:endParaRPr lang="ru-RU" sz="1400" dirty="0"/>
          </a:p>
        </p:txBody>
      </p:sp>
      <p:pic>
        <p:nvPicPr>
          <p:cNvPr id="11" name="Picture 2" descr="J:\docs\работа\Актив-груп\logo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5621" y="4271343"/>
            <a:ext cx="4682424" cy="2016224"/>
          </a:xfrm>
          <a:prstGeom prst="rect">
            <a:avLst/>
          </a:prstGeom>
          <a:noFill/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3917" y="629881"/>
            <a:ext cx="4610034" cy="121494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675" y="2933233"/>
            <a:ext cx="4765715" cy="1257813"/>
          </a:xfrm>
          <a:prstGeom prst="rect">
            <a:avLst/>
          </a:prstGeom>
        </p:spPr>
      </p:pic>
      <p:pic>
        <p:nvPicPr>
          <p:cNvPr id="1026" name="Picture 2" descr="Herb Lutsk.sv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99840"/>
            <a:ext cx="1774240" cy="200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08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84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Оцінки Комунальних служб у різних містах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10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28" name="Рисунок 2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29" name="Рисунок 28"/>
            <p:cNvPicPr>
              <a:picLocks noChangeAspect="1"/>
            </p:cNvPicPr>
            <p:nvPr/>
          </p:nvPicPr>
          <p:blipFill rotWithShape="1">
            <a:blip r:embed="rId4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31" name="Рисунок 3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32" name="Прямая соединительная линия 31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aphicFrame>
        <p:nvGraphicFramePr>
          <p:cNvPr id="33" name="Диаграмма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9284508"/>
              </p:ext>
            </p:extLst>
          </p:nvPr>
        </p:nvGraphicFramePr>
        <p:xfrm>
          <a:off x="323528" y="764704"/>
          <a:ext cx="8496945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45969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203549" y="3330076"/>
            <a:ext cx="42335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Оцінка роботи міської влади за напрямками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0" y="116632"/>
            <a:ext cx="9143999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0" y="6453336"/>
            <a:ext cx="9051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 smtClean="0"/>
              <a:t>Досліджуємо громадську думку з 2011 року</a:t>
            </a:r>
            <a:endParaRPr lang="ru-RU" sz="1400" dirty="0"/>
          </a:p>
        </p:txBody>
      </p:sp>
      <p:pic>
        <p:nvPicPr>
          <p:cNvPr id="11" name="Picture 2" descr="J:\docs\работа\Актив-груп\logo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917" y="4299092"/>
            <a:ext cx="4682424" cy="2016224"/>
          </a:xfrm>
          <a:prstGeom prst="rect">
            <a:avLst/>
          </a:prstGeom>
          <a:noFill/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3917" y="629881"/>
            <a:ext cx="4610034" cy="121494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9436" y="2839041"/>
            <a:ext cx="4765715" cy="1257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92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5553075" y="1199662"/>
            <a:ext cx="3590925" cy="4320480"/>
            <a:chOff x="7524328" y="983638"/>
            <a:chExt cx="3590925" cy="4320480"/>
          </a:xfrm>
        </p:grpSpPr>
        <p:graphicFrame>
          <p:nvGraphicFramePr>
            <p:cNvPr id="20" name="Диаграмма 1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92198471"/>
                </p:ext>
              </p:extLst>
            </p:nvPr>
          </p:nvGraphicFramePr>
          <p:xfrm>
            <a:off x="7524328" y="983638"/>
            <a:ext cx="3590925" cy="43204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9" name="Прямоугольник 8"/>
            <p:cNvSpPr/>
            <p:nvPr/>
          </p:nvSpPr>
          <p:spPr>
            <a:xfrm>
              <a:off x="7524328" y="1700808"/>
              <a:ext cx="2304256" cy="26642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84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schemeClr val="bg1"/>
                </a:solidFill>
              </a:rPr>
              <a:t>Оцінка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роботи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міської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влади</a:t>
            </a:r>
            <a:r>
              <a:rPr lang="ru-RU" b="1" dirty="0">
                <a:solidFill>
                  <a:schemeClr val="bg1"/>
                </a:solidFill>
              </a:rPr>
              <a:t> за </a:t>
            </a:r>
            <a:r>
              <a:rPr lang="ru-RU" b="1" dirty="0" err="1">
                <a:solidFill>
                  <a:schemeClr val="bg1"/>
                </a:solidFill>
              </a:rPr>
              <a:t>напрямками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12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0102" y="692696"/>
            <a:ext cx="8892548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uk-UA" b="1" dirty="0" smtClean="0"/>
              <a:t>Точне формулювання запитання:</a:t>
            </a:r>
          </a:p>
          <a:p>
            <a:pPr algn="ctr"/>
            <a:r>
              <a:rPr lang="uk-UA" dirty="0" smtClean="0"/>
              <a:t>«Як ви оцінюєте за 5-ти бальною шкалою роботу міської влади в таких напрямках?»</a:t>
            </a:r>
            <a:endParaRPr lang="uk-UA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23" name="Рисунок 2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24" name="Рисунок 23"/>
            <p:cNvPicPr>
              <a:picLocks noChangeAspect="1"/>
            </p:cNvPicPr>
            <p:nvPr/>
          </p:nvPicPr>
          <p:blipFill rotWithShape="1">
            <a:blip r:embed="rId5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32" name="Рисунок 3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33" name="Прямая соединительная линия 32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aphicFrame>
        <p:nvGraphicFramePr>
          <p:cNvPr id="34" name="Диаграмма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5437065"/>
              </p:ext>
            </p:extLst>
          </p:nvPr>
        </p:nvGraphicFramePr>
        <p:xfrm>
          <a:off x="142646" y="1772816"/>
          <a:ext cx="4141322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5" name="Диаграмма 3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2249660"/>
              </p:ext>
            </p:extLst>
          </p:nvPr>
        </p:nvGraphicFramePr>
        <p:xfrm>
          <a:off x="79500" y="3933056"/>
          <a:ext cx="4114800" cy="2221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6" name="Диаграмма 3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6816991"/>
              </p:ext>
            </p:extLst>
          </p:nvPr>
        </p:nvGraphicFramePr>
        <p:xfrm>
          <a:off x="4472492" y="3997663"/>
          <a:ext cx="4114800" cy="229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37" name="Диаграмма 3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1294464"/>
              </p:ext>
            </p:extLst>
          </p:nvPr>
        </p:nvGraphicFramePr>
        <p:xfrm>
          <a:off x="4283968" y="1844824"/>
          <a:ext cx="4114800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203623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5553075" y="1199662"/>
            <a:ext cx="3590925" cy="4320480"/>
            <a:chOff x="7524328" y="983638"/>
            <a:chExt cx="3590925" cy="4320480"/>
          </a:xfrm>
        </p:grpSpPr>
        <p:graphicFrame>
          <p:nvGraphicFramePr>
            <p:cNvPr id="20" name="Диаграмма 1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665661059"/>
                </p:ext>
              </p:extLst>
            </p:nvPr>
          </p:nvGraphicFramePr>
          <p:xfrm>
            <a:off x="7524328" y="983638"/>
            <a:ext cx="3590925" cy="43204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9" name="Прямоугольник 8"/>
            <p:cNvSpPr/>
            <p:nvPr/>
          </p:nvSpPr>
          <p:spPr>
            <a:xfrm>
              <a:off x="7524328" y="1700808"/>
              <a:ext cx="2304256" cy="26642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84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schemeClr val="bg1"/>
                </a:solidFill>
              </a:rPr>
              <a:t>Оцінка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роботи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міської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влади</a:t>
            </a:r>
            <a:r>
              <a:rPr lang="ru-RU" b="1" dirty="0">
                <a:solidFill>
                  <a:schemeClr val="bg1"/>
                </a:solidFill>
              </a:rPr>
              <a:t> за </a:t>
            </a:r>
            <a:r>
              <a:rPr lang="ru-RU" b="1" dirty="0" err="1">
                <a:solidFill>
                  <a:schemeClr val="bg1"/>
                </a:solidFill>
              </a:rPr>
              <a:t>напрямками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13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10102" y="692696"/>
            <a:ext cx="8892548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uk-UA" b="1" dirty="0" smtClean="0"/>
              <a:t>Точне формулювання запитання:</a:t>
            </a:r>
          </a:p>
          <a:p>
            <a:pPr algn="ctr"/>
            <a:r>
              <a:rPr lang="uk-UA" dirty="0" smtClean="0"/>
              <a:t>«Як ви оцінюєте за 5-ти бальною шкалою роботу міської влади в таких напрямках?»</a:t>
            </a:r>
            <a:endParaRPr lang="uk-UA" dirty="0"/>
          </a:p>
        </p:txBody>
      </p:sp>
      <p:grpSp>
        <p:nvGrpSpPr>
          <p:cNvPr id="25" name="Группа 24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27" name="Рисунок 2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34" name="Рисунок 33"/>
            <p:cNvPicPr>
              <a:picLocks noChangeAspect="1"/>
            </p:cNvPicPr>
            <p:nvPr/>
          </p:nvPicPr>
          <p:blipFill rotWithShape="1">
            <a:blip r:embed="rId5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35" name="Рисунок 3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36" name="Прямая соединительная линия 35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aphicFrame>
        <p:nvGraphicFramePr>
          <p:cNvPr id="37" name="Диаграмма 3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4226200"/>
              </p:ext>
            </p:extLst>
          </p:nvPr>
        </p:nvGraphicFramePr>
        <p:xfrm>
          <a:off x="251520" y="1671425"/>
          <a:ext cx="4114800" cy="197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Диаграмма 3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3532189"/>
              </p:ext>
            </p:extLst>
          </p:nvPr>
        </p:nvGraphicFramePr>
        <p:xfrm>
          <a:off x="4313304" y="1547318"/>
          <a:ext cx="4067175" cy="24337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9" name="Диаграмма 3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5846428"/>
              </p:ext>
            </p:extLst>
          </p:nvPr>
        </p:nvGraphicFramePr>
        <p:xfrm>
          <a:off x="214280" y="3717033"/>
          <a:ext cx="4114800" cy="2271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0" name="Диаграмма 3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0472501"/>
              </p:ext>
            </p:extLst>
          </p:nvPr>
        </p:nvGraphicFramePr>
        <p:xfrm>
          <a:off x="4389685" y="3924591"/>
          <a:ext cx="4143375" cy="2286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227135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5553075" y="1199662"/>
            <a:ext cx="3590925" cy="4320480"/>
            <a:chOff x="7524328" y="983638"/>
            <a:chExt cx="3590925" cy="4320480"/>
          </a:xfrm>
        </p:grpSpPr>
        <p:graphicFrame>
          <p:nvGraphicFramePr>
            <p:cNvPr id="20" name="Диаграмма 1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190589643"/>
                </p:ext>
              </p:extLst>
            </p:nvPr>
          </p:nvGraphicFramePr>
          <p:xfrm>
            <a:off x="7524328" y="983638"/>
            <a:ext cx="3590925" cy="43204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9" name="Прямоугольник 8"/>
            <p:cNvSpPr/>
            <p:nvPr/>
          </p:nvSpPr>
          <p:spPr>
            <a:xfrm>
              <a:off x="7524328" y="1700808"/>
              <a:ext cx="2304256" cy="26642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84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schemeClr val="bg1"/>
                </a:solidFill>
              </a:rPr>
              <a:t>Оцінка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роботи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міської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влади</a:t>
            </a:r>
            <a:r>
              <a:rPr lang="ru-RU" b="1" dirty="0">
                <a:solidFill>
                  <a:schemeClr val="bg1"/>
                </a:solidFill>
              </a:rPr>
              <a:t> за </a:t>
            </a:r>
            <a:r>
              <a:rPr lang="ru-RU" b="1" dirty="0" err="1">
                <a:solidFill>
                  <a:schemeClr val="bg1"/>
                </a:solidFill>
              </a:rPr>
              <a:t>напрямками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14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10102" y="692696"/>
            <a:ext cx="8892548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uk-UA" b="1" dirty="0" smtClean="0"/>
              <a:t>Точне формулювання запитання:</a:t>
            </a:r>
          </a:p>
          <a:p>
            <a:pPr algn="ctr"/>
            <a:r>
              <a:rPr lang="uk-UA" dirty="0" smtClean="0"/>
              <a:t>«Як ви оцінюєте за 5-ти бальною шкалою роботу міської влади в таких напрямках?»</a:t>
            </a:r>
            <a:endParaRPr lang="uk-UA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23" name="Рисунок 2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24" name="Рисунок 23"/>
            <p:cNvPicPr>
              <a:picLocks noChangeAspect="1"/>
            </p:cNvPicPr>
            <p:nvPr/>
          </p:nvPicPr>
          <p:blipFill rotWithShape="1">
            <a:blip r:embed="rId5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34" name="Рисунок 3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35" name="Прямая соединительная линия 34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aphicFrame>
        <p:nvGraphicFramePr>
          <p:cNvPr id="36" name="Диаграмма 3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2108276"/>
              </p:ext>
            </p:extLst>
          </p:nvPr>
        </p:nvGraphicFramePr>
        <p:xfrm>
          <a:off x="-29963" y="1484784"/>
          <a:ext cx="4067175" cy="2403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Диаграмма 3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2407777"/>
              </p:ext>
            </p:extLst>
          </p:nvPr>
        </p:nvGraphicFramePr>
        <p:xfrm>
          <a:off x="4067944" y="1556792"/>
          <a:ext cx="3990975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8" name="Диаграмма 3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3070969"/>
              </p:ext>
            </p:extLst>
          </p:nvPr>
        </p:nvGraphicFramePr>
        <p:xfrm>
          <a:off x="323528" y="3573016"/>
          <a:ext cx="4067175" cy="2475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39" name="Диаграмма 3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6252341"/>
              </p:ext>
            </p:extLst>
          </p:nvPr>
        </p:nvGraphicFramePr>
        <p:xfrm>
          <a:off x="4211960" y="3717032"/>
          <a:ext cx="4067175" cy="2573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14956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5553075" y="1199662"/>
            <a:ext cx="3590925" cy="4320480"/>
            <a:chOff x="7524328" y="983638"/>
            <a:chExt cx="3590925" cy="4320480"/>
          </a:xfrm>
        </p:grpSpPr>
        <p:graphicFrame>
          <p:nvGraphicFramePr>
            <p:cNvPr id="20" name="Диаграмма 1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652634174"/>
                </p:ext>
              </p:extLst>
            </p:nvPr>
          </p:nvGraphicFramePr>
          <p:xfrm>
            <a:off x="7524328" y="983638"/>
            <a:ext cx="3590925" cy="432048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9" name="Прямоугольник 8"/>
            <p:cNvSpPr/>
            <p:nvPr/>
          </p:nvSpPr>
          <p:spPr>
            <a:xfrm>
              <a:off x="7524328" y="1700808"/>
              <a:ext cx="2304256" cy="26642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84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schemeClr val="bg1"/>
                </a:solidFill>
              </a:rPr>
              <a:t>Оцінка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роботи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міської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влади</a:t>
            </a:r>
            <a:r>
              <a:rPr lang="ru-RU" b="1" dirty="0">
                <a:solidFill>
                  <a:schemeClr val="bg1"/>
                </a:solidFill>
              </a:rPr>
              <a:t> за </a:t>
            </a:r>
            <a:r>
              <a:rPr lang="ru-RU" b="1" dirty="0" err="1">
                <a:solidFill>
                  <a:schemeClr val="bg1"/>
                </a:solidFill>
              </a:rPr>
              <a:t>напрямками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15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0102" y="692696"/>
            <a:ext cx="8892548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uk-UA" b="1" dirty="0" smtClean="0"/>
              <a:t>Точне формулювання запитання:</a:t>
            </a:r>
          </a:p>
          <a:p>
            <a:pPr algn="ctr"/>
            <a:r>
              <a:rPr lang="uk-UA" dirty="0" smtClean="0"/>
              <a:t>«Як ви оцінюєте за 5-ти бальною шкалою роботу міської влади в таких напрямках?»</a:t>
            </a:r>
            <a:endParaRPr lang="uk-UA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28" name="Рисунок 2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29" name="Рисунок 28"/>
            <p:cNvPicPr>
              <a:picLocks noChangeAspect="1"/>
            </p:cNvPicPr>
            <p:nvPr/>
          </p:nvPicPr>
          <p:blipFill rotWithShape="1">
            <a:blip r:embed="rId5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30" name="Рисунок 2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31" name="Прямая соединительная линия 30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aphicFrame>
        <p:nvGraphicFramePr>
          <p:cNvPr id="32" name="Диаграмма 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4274062"/>
              </p:ext>
            </p:extLst>
          </p:nvPr>
        </p:nvGraphicFramePr>
        <p:xfrm>
          <a:off x="1331640" y="1772816"/>
          <a:ext cx="6017840" cy="38475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34475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84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schemeClr val="bg1"/>
                </a:solidFill>
              </a:rPr>
              <a:t>Оцінка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роботи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міської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влади</a:t>
            </a:r>
            <a:r>
              <a:rPr lang="ru-RU" b="1" dirty="0">
                <a:solidFill>
                  <a:schemeClr val="bg1"/>
                </a:solidFill>
              </a:rPr>
              <a:t> за </a:t>
            </a:r>
            <a:r>
              <a:rPr lang="ru-RU" b="1" dirty="0" err="1">
                <a:solidFill>
                  <a:schemeClr val="bg1"/>
                </a:solidFill>
              </a:rPr>
              <a:t>напрямками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16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18" name="Рисунок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19" name="Рисунок 18"/>
            <p:cNvPicPr>
              <a:picLocks noChangeAspect="1"/>
            </p:cNvPicPr>
            <p:nvPr/>
          </p:nvPicPr>
          <p:blipFill rotWithShape="1">
            <a:blip r:embed="rId4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24" name="Рисунок 2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25" name="Прямая соединительная линия 24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0864256"/>
              </p:ext>
            </p:extLst>
          </p:nvPr>
        </p:nvGraphicFramePr>
        <p:xfrm>
          <a:off x="251520" y="764704"/>
          <a:ext cx="8424936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6311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84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schemeClr val="bg1"/>
                </a:solidFill>
              </a:rPr>
              <a:t>Оцінка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роботи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міської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влади</a:t>
            </a:r>
            <a:r>
              <a:rPr lang="ru-RU" b="1" dirty="0">
                <a:solidFill>
                  <a:schemeClr val="bg1"/>
                </a:solidFill>
              </a:rPr>
              <a:t> за </a:t>
            </a:r>
            <a:r>
              <a:rPr lang="ru-RU" b="1" dirty="0" err="1">
                <a:solidFill>
                  <a:schemeClr val="bg1"/>
                </a:solidFill>
              </a:rPr>
              <a:t>напрямками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17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18" name="Рисунок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19" name="Рисунок 18"/>
            <p:cNvPicPr>
              <a:picLocks noChangeAspect="1"/>
            </p:cNvPicPr>
            <p:nvPr/>
          </p:nvPicPr>
          <p:blipFill rotWithShape="1">
            <a:blip r:embed="rId4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24" name="Рисунок 2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25" name="Прямая соединительная линия 24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0673784"/>
              </p:ext>
            </p:extLst>
          </p:nvPr>
        </p:nvGraphicFramePr>
        <p:xfrm>
          <a:off x="323528" y="836712"/>
          <a:ext cx="8352928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88206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122398" y="3645024"/>
            <a:ext cx="416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Оцінка </a:t>
            </a:r>
            <a:r>
              <a:rPr lang="uk-UA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протестного</a:t>
            </a:r>
            <a:r>
              <a:rPr lang="uk-UA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рівня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0" y="116632"/>
            <a:ext cx="9143999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4869147" y="6446967"/>
            <a:ext cx="39548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 smtClean="0"/>
              <a:t>Досліджуємо громадську думку з 2011 року</a:t>
            </a:r>
            <a:endParaRPr lang="ru-RU" sz="1400" dirty="0"/>
          </a:p>
        </p:txBody>
      </p:sp>
      <p:pic>
        <p:nvPicPr>
          <p:cNvPr id="18" name="Picture 2" descr="J:\docs\работа\Актив-груп\logo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410317"/>
            <a:ext cx="4682424" cy="2016224"/>
          </a:xfrm>
          <a:prstGeom prst="rect">
            <a:avLst/>
          </a:prstGeom>
          <a:noFill/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3917" y="629881"/>
            <a:ext cx="4610034" cy="1214943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402" y="2996952"/>
            <a:ext cx="4765715" cy="1257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50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" name="Диаграмма 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4055262"/>
              </p:ext>
            </p:extLst>
          </p:nvPr>
        </p:nvGraphicFramePr>
        <p:xfrm>
          <a:off x="683568" y="1575693"/>
          <a:ext cx="6189360" cy="4877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10102" y="692696"/>
            <a:ext cx="8892548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uk-UA" b="1" dirty="0" smtClean="0"/>
              <a:t>Точне формулювання запитання:</a:t>
            </a:r>
          </a:p>
          <a:p>
            <a:pPr algn="ctr"/>
            <a:r>
              <a:rPr lang="uk-UA" dirty="0" smtClean="0"/>
              <a:t>«</a:t>
            </a:r>
            <a:r>
              <a:rPr lang="ru-RU" dirty="0"/>
              <a:t>Як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оцінюєте</a:t>
            </a:r>
            <a:r>
              <a:rPr lang="ru-RU" dirty="0"/>
              <a:t> за 5-ти бальною шкалою роботу </a:t>
            </a:r>
            <a:r>
              <a:rPr lang="ru-RU" dirty="0" err="1"/>
              <a:t>правоохоронних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?</a:t>
            </a:r>
            <a:r>
              <a:rPr lang="uk-UA" dirty="0" smtClean="0"/>
              <a:t>»</a:t>
            </a:r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5995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Оцінка діяльності правоохоронних органів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19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4934651" y="1786609"/>
            <a:ext cx="2299034" cy="554515"/>
            <a:chOff x="4488835" y="2422324"/>
            <a:chExt cx="2299034" cy="554515"/>
          </a:xfrm>
        </p:grpSpPr>
        <p:pic>
          <p:nvPicPr>
            <p:cNvPr id="20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488835" y="2490086"/>
              <a:ext cx="460081" cy="48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Прямоугольник 28"/>
            <p:cNvSpPr/>
            <p:nvPr/>
          </p:nvSpPr>
          <p:spPr>
            <a:xfrm>
              <a:off x="4881767" y="2422324"/>
              <a:ext cx="1906102" cy="5355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2400" dirty="0" smtClean="0"/>
                <a:t>1 бал</a:t>
              </a:r>
              <a:endParaRPr lang="uk-UA" sz="24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6280634" y="3055048"/>
            <a:ext cx="2366183" cy="535531"/>
            <a:chOff x="5707181" y="4667936"/>
            <a:chExt cx="2366183" cy="535531"/>
          </a:xfrm>
        </p:grpSpPr>
        <p:pic>
          <p:nvPicPr>
            <p:cNvPr id="23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707181" y="4716714"/>
              <a:ext cx="460081" cy="48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Прямоугольник 31"/>
            <p:cNvSpPr/>
            <p:nvPr/>
          </p:nvSpPr>
          <p:spPr>
            <a:xfrm>
              <a:off x="6167262" y="4667936"/>
              <a:ext cx="1906102" cy="4947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2400" dirty="0" smtClean="0"/>
                <a:t>2 бали</a:t>
              </a:r>
              <a:endParaRPr lang="uk-UA" sz="2400" dirty="0"/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4864678" y="5096532"/>
            <a:ext cx="2910043" cy="620852"/>
            <a:chOff x="5868987" y="5273711"/>
            <a:chExt cx="2910043" cy="620852"/>
          </a:xfrm>
        </p:grpSpPr>
        <p:grpSp>
          <p:nvGrpSpPr>
            <p:cNvPr id="15" name="Группа 14"/>
            <p:cNvGrpSpPr/>
            <p:nvPr/>
          </p:nvGrpSpPr>
          <p:grpSpPr>
            <a:xfrm>
              <a:off x="5868987" y="5273711"/>
              <a:ext cx="920162" cy="569980"/>
              <a:chOff x="254889" y="5035271"/>
              <a:chExt cx="920162" cy="569980"/>
            </a:xfrm>
          </p:grpSpPr>
          <p:pic>
            <p:nvPicPr>
              <p:cNvPr id="27" name="Picture 3" descr="D:\Work\АктивГрупп\Образование\pic\noun_148006_cc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714970" y="5035271"/>
                <a:ext cx="460081" cy="48675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8" name="Picture 3" descr="D:\Work\АктивГрупп\Образование\pic\noun_148006_cc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254889" y="5118498"/>
                <a:ext cx="460081" cy="48675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4" name="Прямоугольник 33"/>
            <p:cNvSpPr/>
            <p:nvPr/>
          </p:nvSpPr>
          <p:spPr>
            <a:xfrm>
              <a:off x="6872928" y="5359032"/>
              <a:ext cx="1906102" cy="5355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2400" dirty="0" smtClean="0"/>
                <a:t>3 бали</a:t>
              </a:r>
              <a:endParaRPr lang="uk-UA" sz="2400" dirty="0"/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-540568" y="2599655"/>
            <a:ext cx="2362001" cy="525142"/>
            <a:chOff x="-842949" y="3677317"/>
            <a:chExt cx="2362001" cy="525142"/>
          </a:xfrm>
        </p:grpSpPr>
        <p:pic>
          <p:nvPicPr>
            <p:cNvPr id="24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flipV="1">
              <a:off x="1058971" y="3677317"/>
              <a:ext cx="460081" cy="48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Прямоугольник 34"/>
            <p:cNvSpPr/>
            <p:nvPr/>
          </p:nvSpPr>
          <p:spPr>
            <a:xfrm>
              <a:off x="-842949" y="3707708"/>
              <a:ext cx="1906102" cy="4947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lang="uk-UA" sz="2400" dirty="0" smtClean="0"/>
                <a:t>4 бали</a:t>
              </a:r>
              <a:endParaRPr lang="uk-UA" sz="2400" dirty="0"/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867701" y="1974882"/>
            <a:ext cx="2333281" cy="494751"/>
            <a:chOff x="95964" y="2706039"/>
            <a:chExt cx="2333281" cy="494751"/>
          </a:xfrm>
        </p:grpSpPr>
        <p:pic>
          <p:nvPicPr>
            <p:cNvPr id="26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flipV="1">
              <a:off x="1969164" y="2706039"/>
              <a:ext cx="460081" cy="462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6" name="Прямоугольник 35"/>
            <p:cNvSpPr/>
            <p:nvPr/>
          </p:nvSpPr>
          <p:spPr>
            <a:xfrm>
              <a:off x="95964" y="2706039"/>
              <a:ext cx="1906102" cy="4947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lang="uk-UA" sz="2400" dirty="0" smtClean="0"/>
                <a:t>5 балів</a:t>
              </a:r>
              <a:endParaRPr lang="uk-UA" sz="2400" dirty="0"/>
            </a:p>
          </p:txBody>
        </p:sp>
      </p:grpSp>
      <p:sp>
        <p:nvSpPr>
          <p:cNvPr id="9" name="Скругленный прямоугольник 8"/>
          <p:cNvSpPr/>
          <p:nvPr/>
        </p:nvSpPr>
        <p:spPr>
          <a:xfrm>
            <a:off x="6543325" y="1575693"/>
            <a:ext cx="2425536" cy="110554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Середня оцінка </a:t>
            </a:r>
            <a:r>
              <a:rPr lang="uk-UA" sz="2400" b="1" dirty="0" smtClean="0"/>
              <a:t>3,10</a:t>
            </a:r>
            <a:endParaRPr lang="ru-RU" sz="2400" b="1" dirty="0"/>
          </a:p>
        </p:txBody>
      </p:sp>
      <p:grpSp>
        <p:nvGrpSpPr>
          <p:cNvPr id="37" name="Группа 36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38" name="Прямоугольник 37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39" name="Рисунок 3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46" name="Рисунок 45"/>
            <p:cNvPicPr>
              <a:picLocks noChangeAspect="1"/>
            </p:cNvPicPr>
            <p:nvPr/>
          </p:nvPicPr>
          <p:blipFill rotWithShape="1">
            <a:blip r:embed="rId6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47" name="Рисунок 4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48" name="Прямая соединительная линия 47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5622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2199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Методологія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2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098" name="Picture 2" descr="D:\Work\АктивГрупп\Образование\pic\noun_525105_cc.png"/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7887" y="773017"/>
            <a:ext cx="1721836" cy="2052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"/>
          <p:cNvSpPr txBox="1"/>
          <p:nvPr/>
        </p:nvSpPr>
        <p:spPr>
          <a:xfrm>
            <a:off x="2288486" y="772998"/>
            <a:ext cx="658137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uk-UA" b="1" dirty="0"/>
              <a:t>Тип дослідження</a:t>
            </a:r>
            <a:r>
              <a:rPr lang="uk-UA" dirty="0"/>
              <a:t>: кількісне. </a:t>
            </a:r>
            <a:endParaRPr lang="uk-UA" dirty="0" smtClean="0"/>
          </a:p>
          <a:p>
            <a:pPr>
              <a:lnSpc>
                <a:spcPct val="120000"/>
              </a:lnSpc>
            </a:pPr>
            <a:r>
              <a:rPr lang="uk-UA" b="1" dirty="0" smtClean="0"/>
              <a:t>Метод </a:t>
            </a:r>
            <a:r>
              <a:rPr lang="uk-UA" b="1" dirty="0"/>
              <a:t>збору первинної </a:t>
            </a:r>
            <a:r>
              <a:rPr lang="uk-UA" b="1" dirty="0" smtClean="0"/>
              <a:t>інформації: </a:t>
            </a:r>
            <a:r>
              <a:rPr lang="uk-UA" dirty="0"/>
              <a:t>- індивідуальне інтерв'ю, вибірка двоступенева репрезентативна за статтю та віком. </a:t>
            </a:r>
            <a:endParaRPr lang="ru-RU" dirty="0"/>
          </a:p>
          <a:p>
            <a:pPr>
              <a:lnSpc>
                <a:spcPct val="120000"/>
              </a:lnSpc>
            </a:pPr>
            <a:endParaRPr lang="uk-UA" dirty="0" smtClean="0"/>
          </a:p>
          <a:p>
            <a:pPr>
              <a:lnSpc>
                <a:spcPct val="120000"/>
              </a:lnSpc>
            </a:pPr>
            <a:r>
              <a:rPr lang="uk-UA" dirty="0" smtClean="0"/>
              <a:t>При </a:t>
            </a:r>
            <a:r>
              <a:rPr lang="uk-UA" dirty="0"/>
              <a:t>формуванні остаточних результатів застосовувалися процедури зважування. </a:t>
            </a:r>
            <a:endParaRPr lang="ru-RU" dirty="0"/>
          </a:p>
          <a:p>
            <a:pPr>
              <a:lnSpc>
                <a:spcPct val="120000"/>
              </a:lnSpc>
            </a:pPr>
            <a:r>
              <a:rPr lang="uk-UA" b="1" dirty="0" smtClean="0"/>
              <a:t>Генеральна </a:t>
            </a:r>
            <a:r>
              <a:rPr lang="uk-UA" b="1" dirty="0"/>
              <a:t>сукупність:</a:t>
            </a:r>
            <a:r>
              <a:rPr lang="uk-UA" dirty="0"/>
              <a:t> чоловіки і жінки старше 18 </a:t>
            </a:r>
            <a:r>
              <a:rPr lang="uk-UA" dirty="0" smtClean="0"/>
              <a:t>років, які </a:t>
            </a:r>
            <a:r>
              <a:rPr lang="uk-UA" dirty="0"/>
              <a:t>проживають в м. </a:t>
            </a:r>
            <a:r>
              <a:rPr lang="uk-UA" dirty="0" smtClean="0"/>
              <a:t>Луцьк. </a:t>
            </a:r>
            <a:r>
              <a:rPr lang="uk-UA" dirty="0" smtClean="0"/>
              <a:t>Обсяг вибірки: </a:t>
            </a:r>
            <a:r>
              <a:rPr lang="uk-UA" dirty="0" smtClean="0"/>
              <a:t>1480</a:t>
            </a:r>
            <a:endParaRPr lang="uk-UA" dirty="0" smtClean="0"/>
          </a:p>
          <a:p>
            <a:pPr>
              <a:lnSpc>
                <a:spcPct val="120000"/>
              </a:lnSpc>
            </a:pPr>
            <a:endParaRPr lang="uk-UA" dirty="0" smtClean="0"/>
          </a:p>
          <a:p>
            <a:pPr indent="358775" algn="just"/>
            <a:r>
              <a:rPr lang="uk-UA" b="1" dirty="0"/>
              <a:t>Помилка вибірки:</a:t>
            </a:r>
            <a:r>
              <a:rPr lang="uk-UA" dirty="0"/>
              <a:t> теоретична - при довірчій ймовірності 95% і:</a:t>
            </a:r>
          </a:p>
          <a:p>
            <a:pPr marL="285750" indent="-285750" algn="just">
              <a:buFontTx/>
              <a:buChar char="-"/>
            </a:pPr>
            <a:r>
              <a:rPr lang="uk-UA" dirty="0"/>
              <a:t>відсотку відповідей 50% – +/- </a:t>
            </a:r>
            <a:r>
              <a:rPr lang="uk-UA" dirty="0" smtClean="0"/>
              <a:t>2,6%</a:t>
            </a:r>
            <a:endParaRPr lang="uk-UA" dirty="0"/>
          </a:p>
          <a:p>
            <a:pPr marL="285750" indent="-285750" algn="just">
              <a:buFontTx/>
              <a:buChar char="-"/>
            </a:pPr>
            <a:r>
              <a:rPr lang="uk-UA" dirty="0"/>
              <a:t>відсотку відповідей в 25% та 75% – +/- </a:t>
            </a:r>
            <a:r>
              <a:rPr lang="uk-UA" dirty="0" smtClean="0"/>
              <a:t>2,2%</a:t>
            </a:r>
            <a:endParaRPr lang="uk-UA" dirty="0"/>
          </a:p>
          <a:p>
            <a:pPr marL="285750" indent="-285750" algn="just">
              <a:buFontTx/>
              <a:buChar char="-"/>
            </a:pPr>
            <a:r>
              <a:rPr lang="uk-UA" dirty="0"/>
              <a:t>відсотку відповідей в 10% та 90% – +/- </a:t>
            </a:r>
            <a:r>
              <a:rPr lang="uk-UA" dirty="0" smtClean="0"/>
              <a:t>1,6% </a:t>
            </a:r>
            <a:r>
              <a:rPr lang="uk-UA" dirty="0"/>
              <a:t>. 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15" name="Рисунок 14"/>
            <p:cNvPicPr>
              <a:picLocks noChangeAspect="1"/>
            </p:cNvPicPr>
            <p:nvPr/>
          </p:nvPicPr>
          <p:blipFill rotWithShape="1">
            <a:blip r:embed="rId5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7" name="Прямая соединительная линия 6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4937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84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Оцінки правоохоронних органів у різних містах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20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35585" y="5229200"/>
            <a:ext cx="8728255" cy="676074"/>
          </a:xfrm>
          <a:prstGeom prst="roundRect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20000"/>
              </a:lnSpc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Середньозважені оцінки правоохоронців в різних містах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20" name="Рисунок 19"/>
            <p:cNvPicPr>
              <a:picLocks noChangeAspect="1"/>
            </p:cNvPicPr>
            <p:nvPr/>
          </p:nvPicPr>
          <p:blipFill rotWithShape="1">
            <a:blip r:embed="rId4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24" name="Рисунок 2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25" name="Прямая соединительная линия 24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3945667"/>
              </p:ext>
            </p:extLst>
          </p:nvPr>
        </p:nvGraphicFramePr>
        <p:xfrm>
          <a:off x="251520" y="836712"/>
          <a:ext cx="8317516" cy="4163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85491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Диаграмма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1963285"/>
              </p:ext>
            </p:extLst>
          </p:nvPr>
        </p:nvGraphicFramePr>
        <p:xfrm>
          <a:off x="755576" y="2119324"/>
          <a:ext cx="6666681" cy="4106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10102" y="692696"/>
            <a:ext cx="8892548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uk-UA" b="1" dirty="0" smtClean="0"/>
              <a:t>Точне формулювання запитання:</a:t>
            </a:r>
          </a:p>
          <a:p>
            <a:pPr algn="ctr"/>
            <a:r>
              <a:rPr lang="uk-UA" dirty="0" smtClean="0"/>
              <a:t>«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готові</a:t>
            </a:r>
            <a:r>
              <a:rPr lang="ru-RU" dirty="0"/>
              <a:t> Ви </a:t>
            </a:r>
            <a:r>
              <a:rPr lang="ru-RU" dirty="0" err="1"/>
              <a:t>вийти</a:t>
            </a:r>
            <a:r>
              <a:rPr lang="ru-RU" dirty="0"/>
              <a:t> на протест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центральної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(Президента, </a:t>
            </a:r>
            <a:r>
              <a:rPr lang="ru-RU" dirty="0" err="1"/>
              <a:t>Прем’єра</a:t>
            </a:r>
            <a:r>
              <a:rPr lang="ru-RU" dirty="0"/>
              <a:t>, </a:t>
            </a:r>
            <a:r>
              <a:rPr lang="ru-RU" dirty="0" err="1"/>
              <a:t>Кабміна</a:t>
            </a:r>
            <a:r>
              <a:rPr lang="ru-RU" dirty="0"/>
              <a:t>, </a:t>
            </a:r>
            <a:r>
              <a:rPr lang="ru-RU" dirty="0" err="1"/>
              <a:t>Верховної</a:t>
            </a:r>
            <a:r>
              <a:rPr lang="ru-RU" dirty="0"/>
              <a:t> ради</a:t>
            </a:r>
            <a:r>
              <a:rPr lang="ru-RU" dirty="0" smtClean="0"/>
              <a:t>)?</a:t>
            </a:r>
            <a:r>
              <a:rPr lang="uk-UA" dirty="0" smtClean="0"/>
              <a:t>»</a:t>
            </a:r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5995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Готовність до протестів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21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499155" y="1690509"/>
            <a:ext cx="1827008" cy="656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sz="1600" dirty="0" smtClean="0"/>
              <a:t>Важко</a:t>
            </a:r>
          </a:p>
          <a:p>
            <a:pPr algn="ctr">
              <a:lnSpc>
                <a:spcPct val="120000"/>
              </a:lnSpc>
            </a:pPr>
            <a:r>
              <a:rPr lang="uk-UA" sz="1600" dirty="0" smtClean="0"/>
              <a:t> відповісти</a:t>
            </a:r>
            <a:endParaRPr lang="uk-UA" sz="16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5624157" y="2232959"/>
            <a:ext cx="2842195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1400" dirty="0" err="1"/>
              <a:t>Готовий</a:t>
            </a:r>
            <a:r>
              <a:rPr lang="ru-RU" sz="1400" dirty="0"/>
              <a:t> в будь-</a:t>
            </a:r>
            <a:r>
              <a:rPr lang="ru-RU" sz="1400" dirty="0" err="1"/>
              <a:t>який</a:t>
            </a:r>
            <a:r>
              <a:rPr lang="ru-RU" sz="1400" dirty="0"/>
              <a:t> момент (</a:t>
            </a:r>
            <a:r>
              <a:rPr lang="ru-RU" sz="1400" dirty="0" err="1"/>
              <a:t>або</a:t>
            </a:r>
            <a:r>
              <a:rPr lang="ru-RU" sz="1400" dirty="0"/>
              <a:t> </a:t>
            </a:r>
            <a:r>
              <a:rPr lang="ru-RU" sz="1400" dirty="0" err="1"/>
              <a:t>вже</a:t>
            </a:r>
            <a:r>
              <a:rPr lang="ru-RU" sz="1400" dirty="0"/>
              <a:t> ходжу)</a:t>
            </a:r>
            <a:endParaRPr lang="uk-UA" sz="14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5624157" y="5442298"/>
            <a:ext cx="1673717" cy="35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1400" dirty="0" err="1"/>
              <a:t>Швидше</a:t>
            </a:r>
            <a:r>
              <a:rPr lang="ru-RU" sz="1400" dirty="0"/>
              <a:t> </a:t>
            </a:r>
            <a:r>
              <a:rPr lang="ru-RU" sz="1400" dirty="0" err="1"/>
              <a:t>готовий</a:t>
            </a:r>
            <a:endParaRPr lang="uk-UA" sz="14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-1246025" y="3611873"/>
            <a:ext cx="2842195" cy="585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sz="1400" dirty="0" err="1"/>
              <a:t>Швидше</a:t>
            </a:r>
            <a:r>
              <a:rPr lang="ru-RU" sz="1400" dirty="0"/>
              <a:t> </a:t>
            </a:r>
            <a:r>
              <a:rPr lang="ru-RU" sz="1400" dirty="0" smtClean="0"/>
              <a:t>НЕ</a:t>
            </a:r>
          </a:p>
          <a:p>
            <a:pPr algn="r">
              <a:lnSpc>
                <a:spcPct val="120000"/>
              </a:lnSpc>
            </a:pPr>
            <a:r>
              <a:rPr lang="ru-RU" sz="1400" dirty="0" smtClean="0"/>
              <a:t> </a:t>
            </a:r>
            <a:r>
              <a:rPr lang="ru-RU" sz="1400" dirty="0" err="1"/>
              <a:t>готовий</a:t>
            </a:r>
            <a:endParaRPr lang="uk-UA" sz="14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0" y="2852936"/>
            <a:ext cx="1868020" cy="35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sz="1400" dirty="0"/>
              <a:t>Не </a:t>
            </a:r>
            <a:r>
              <a:rPr lang="ru-RU" sz="1400" dirty="0" err="1"/>
              <a:t>готовий</a:t>
            </a:r>
            <a:endParaRPr lang="uk-UA" sz="1400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23" name="Рисунок 2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24" name="Рисунок 23"/>
            <p:cNvPicPr>
              <a:picLocks noChangeAspect="1"/>
            </p:cNvPicPr>
            <p:nvPr/>
          </p:nvPicPr>
          <p:blipFill rotWithShape="1">
            <a:blip r:embed="rId5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31" name="Рисунок 3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32" name="Прямая соединительная линия 31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8892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-46527" y="148062"/>
            <a:ext cx="8913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chemeClr val="bg1"/>
                </a:solidFill>
              </a:rPr>
              <a:t>Загальна оцінка </a:t>
            </a:r>
            <a:r>
              <a:rPr lang="uk-UA" b="1" dirty="0" smtClean="0">
                <a:solidFill>
                  <a:schemeClr val="bg1"/>
                </a:solidFill>
              </a:rPr>
              <a:t>готовності до протестів у порівнянні </a:t>
            </a:r>
            <a:r>
              <a:rPr lang="uk-UA" b="1" dirty="0" smtClean="0">
                <a:solidFill>
                  <a:schemeClr val="bg1"/>
                </a:solidFill>
              </a:rPr>
              <a:t>з іншими  містами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22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35585" y="5229200"/>
            <a:ext cx="8728255" cy="676074"/>
          </a:xfrm>
          <a:prstGeom prst="roundRect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20000"/>
              </a:lnSpc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«Загальна оцінка»: від кількості позитивних відповідей відняли негативні. 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8298087"/>
              </p:ext>
            </p:extLst>
          </p:nvPr>
        </p:nvGraphicFramePr>
        <p:xfrm>
          <a:off x="323525" y="885798"/>
          <a:ext cx="8245510" cy="4301757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023024"/>
                <a:gridCol w="1790287"/>
                <a:gridCol w="923987"/>
                <a:gridCol w="923987"/>
                <a:gridCol w="716845"/>
                <a:gridCol w="716845"/>
                <a:gridCol w="716845"/>
                <a:gridCol w="716845"/>
                <a:gridCol w="716845"/>
              </a:tblGrid>
              <a:tr h="40534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uk-UA" sz="1800" b="1" u="none" strike="noStrike" dirty="0" smtClean="0">
                          <a:effectLst/>
                        </a:rPr>
                        <a:t> 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Луцьк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Полтава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Київ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Харків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Дніпро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Одеса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Львів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571167">
                <a:tc rowSpan="7"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 err="1" smtClean="0">
                          <a:effectLst/>
                        </a:rPr>
                        <a:t>Чи</a:t>
                      </a:r>
                      <a:r>
                        <a:rPr lang="ru-RU" sz="1800" b="1" u="none" strike="noStrike" dirty="0" smtClean="0">
                          <a:effectLst/>
                        </a:rPr>
                        <a:t> </a:t>
                      </a:r>
                      <a:r>
                        <a:rPr lang="ru-RU" sz="1800" b="1" u="none" strike="noStrike" dirty="0" err="1" smtClean="0">
                          <a:effectLst/>
                        </a:rPr>
                        <a:t>готові</a:t>
                      </a:r>
                      <a:r>
                        <a:rPr lang="ru-RU" sz="1800" b="1" u="none" strike="noStrike" dirty="0" smtClean="0">
                          <a:effectLst/>
                        </a:rPr>
                        <a:t> </a:t>
                      </a:r>
                      <a:r>
                        <a:rPr lang="ru-RU" sz="1800" b="1" u="none" strike="noStrike" dirty="0" err="1" smtClean="0">
                          <a:effectLst/>
                        </a:rPr>
                        <a:t>ви</a:t>
                      </a:r>
                      <a:r>
                        <a:rPr lang="ru-RU" sz="1800" b="1" u="none" strike="noStrike" dirty="0" smtClean="0">
                          <a:effectLst/>
                        </a:rPr>
                        <a:t> </a:t>
                      </a:r>
                      <a:r>
                        <a:rPr lang="ru-RU" sz="1800" b="1" u="none" strike="noStrike" dirty="0" err="1" smtClean="0">
                          <a:effectLst/>
                        </a:rPr>
                        <a:t>вийти</a:t>
                      </a:r>
                      <a:r>
                        <a:rPr lang="ru-RU" sz="1800" b="1" u="none" strike="noStrike" dirty="0" smtClean="0">
                          <a:effectLst/>
                        </a:rPr>
                        <a:t> на протест </a:t>
                      </a:r>
                      <a:r>
                        <a:rPr lang="ru-RU" sz="1800" b="1" u="none" strike="noStrike" dirty="0" err="1" smtClean="0">
                          <a:effectLst/>
                        </a:rPr>
                        <a:t>проти</a:t>
                      </a:r>
                      <a:r>
                        <a:rPr lang="ru-RU" sz="1800" b="1" u="none" strike="noStrike" dirty="0" smtClean="0">
                          <a:effectLst/>
                        </a:rPr>
                        <a:t> </a:t>
                      </a:r>
                      <a:r>
                        <a:rPr lang="ru-RU" sz="1800" b="1" u="none" strike="noStrike" dirty="0" err="1" smtClean="0">
                          <a:effectLst/>
                        </a:rPr>
                        <a:t>центральної</a:t>
                      </a:r>
                      <a:r>
                        <a:rPr lang="ru-RU" sz="1800" b="1" u="none" strike="noStrike" dirty="0" smtClean="0">
                          <a:effectLst/>
                        </a:rPr>
                        <a:t> </a:t>
                      </a:r>
                      <a:r>
                        <a:rPr lang="ru-RU" sz="1800" b="1" u="none" strike="noStrike" dirty="0" err="1" smtClean="0">
                          <a:effectLst/>
                        </a:rPr>
                        <a:t>влади</a:t>
                      </a:r>
                      <a:r>
                        <a:rPr lang="ru-RU" sz="1800" b="1" u="none" strike="noStrike" dirty="0" smtClean="0">
                          <a:effectLst/>
                        </a:rPr>
                        <a:t> (Президента, </a:t>
                      </a:r>
                      <a:r>
                        <a:rPr lang="ru-RU" sz="1800" b="1" u="none" strike="noStrike" dirty="0" err="1" smtClean="0">
                          <a:effectLst/>
                        </a:rPr>
                        <a:t>Прем’єра</a:t>
                      </a:r>
                      <a:r>
                        <a:rPr lang="ru-RU" sz="1800" b="1" u="none" strike="noStrike" dirty="0" smtClean="0">
                          <a:effectLst/>
                        </a:rPr>
                        <a:t>, </a:t>
                      </a:r>
                      <a:r>
                        <a:rPr lang="ru-RU" sz="1800" b="1" u="none" strike="noStrike" dirty="0" err="1" smtClean="0">
                          <a:effectLst/>
                        </a:rPr>
                        <a:t>Кабміна</a:t>
                      </a:r>
                      <a:r>
                        <a:rPr lang="ru-RU" sz="1800" b="1" u="none" strike="noStrike" dirty="0" smtClean="0">
                          <a:effectLst/>
                        </a:rPr>
                        <a:t>, </a:t>
                      </a:r>
                      <a:r>
                        <a:rPr lang="ru-RU" sz="1800" b="1" u="none" strike="noStrike" dirty="0" err="1" smtClean="0">
                          <a:effectLst/>
                        </a:rPr>
                        <a:t>Верховної</a:t>
                      </a:r>
                      <a:r>
                        <a:rPr lang="ru-RU" sz="1800" b="1" u="none" strike="noStrike" dirty="0" smtClean="0">
                          <a:effectLst/>
                        </a:rPr>
                        <a:t> ради)?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Готовий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в будь-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який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момент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або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вже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ходжу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20,5%</a:t>
                      </a:r>
                    </a:p>
                  </a:txBody>
                  <a:tcPr marL="9525" marR="9525" marT="9525" marB="0" anchor="ctr"/>
                </a:tc>
              </a:tr>
              <a:tr h="58959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Швидше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готовий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31,3%</a:t>
                      </a:r>
                    </a:p>
                  </a:txBody>
                  <a:tcPr marL="9525" marR="9525" marT="9525" marB="0" anchor="ctr"/>
                </a:tc>
              </a:tr>
              <a:tr h="58959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Швидше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НЕ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готовий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19,2%</a:t>
                      </a:r>
                    </a:p>
                  </a:txBody>
                  <a:tcPr marL="9525" marR="9525" marT="9525" marB="0" anchor="ctr"/>
                </a:tc>
              </a:tr>
              <a:tr h="58959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Не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готовий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24,2%</a:t>
                      </a:r>
                    </a:p>
                  </a:txBody>
                  <a:tcPr marL="9525" marR="9525" marT="9525" marB="0" anchor="ctr"/>
                </a:tc>
              </a:tr>
              <a:tr h="3869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Важко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сказати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4,7%</a:t>
                      </a:r>
                    </a:p>
                  </a:txBody>
                  <a:tcPr marL="9525" marR="9525" marT="9525" marB="0" anchor="ctr"/>
                </a:tc>
              </a:tr>
              <a:tr h="3869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6849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Загальна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оцінка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27,9%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-14,6%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-10,4%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-5,4%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5" name="Группа 14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18" name="Рисунок 17"/>
            <p:cNvPicPr>
              <a:picLocks noChangeAspect="1"/>
            </p:cNvPicPr>
            <p:nvPr/>
          </p:nvPicPr>
          <p:blipFill rotWithShape="1">
            <a:blip r:embed="rId4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23" name="Рисунок 2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24" name="Прямая соединительная линия 23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0460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Диаграмма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4658306"/>
              </p:ext>
            </p:extLst>
          </p:nvPr>
        </p:nvGraphicFramePr>
        <p:xfrm>
          <a:off x="1391766" y="1474087"/>
          <a:ext cx="577252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10102" y="692696"/>
            <a:ext cx="8892548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uk-UA" b="1" dirty="0" smtClean="0"/>
              <a:t>Точне формулювання запитання:</a:t>
            </a:r>
          </a:p>
          <a:p>
            <a:pPr algn="ctr"/>
            <a:r>
              <a:rPr lang="uk-UA" dirty="0" smtClean="0"/>
              <a:t>«</a:t>
            </a:r>
            <a:r>
              <a:rPr lang="ru-RU" dirty="0"/>
              <a:t>Як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оцінюєте</a:t>
            </a:r>
            <a:r>
              <a:rPr lang="ru-RU" dirty="0"/>
              <a:t> </a:t>
            </a:r>
            <a:r>
              <a:rPr lang="ru-RU" dirty="0" err="1"/>
              <a:t>імовірність</a:t>
            </a:r>
            <a:r>
              <a:rPr lang="ru-RU" dirty="0"/>
              <a:t> </a:t>
            </a:r>
            <a:r>
              <a:rPr lang="ru-RU" dirty="0" err="1" smtClean="0"/>
              <a:t>революції</a:t>
            </a:r>
            <a:r>
              <a:rPr lang="ru-RU" dirty="0" smtClean="0"/>
              <a:t>?</a:t>
            </a:r>
            <a:r>
              <a:rPr lang="uk-UA" dirty="0" smtClean="0"/>
              <a:t>»</a:t>
            </a:r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5995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Очікування революції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23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131840" y="1481986"/>
            <a:ext cx="1827008" cy="656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uk-UA" sz="1600" dirty="0" smtClean="0"/>
              <a:t>Важко</a:t>
            </a:r>
          </a:p>
          <a:p>
            <a:pPr algn="ctr">
              <a:lnSpc>
                <a:spcPct val="120000"/>
              </a:lnSpc>
            </a:pPr>
            <a:r>
              <a:rPr lang="uk-UA" sz="1600" dirty="0" smtClean="0"/>
              <a:t> відповісти</a:t>
            </a:r>
            <a:endParaRPr lang="uk-UA" sz="16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5311309" y="2188158"/>
            <a:ext cx="2842195" cy="327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1400" dirty="0" err="1"/>
              <a:t>Мінімальна</a:t>
            </a:r>
            <a:endParaRPr lang="uk-UA" sz="14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6732406" y="3087067"/>
            <a:ext cx="1673717" cy="585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1400" dirty="0" err="1"/>
              <a:t>Може</a:t>
            </a:r>
            <a:r>
              <a:rPr lang="ru-RU" sz="1400" dirty="0"/>
              <a:t> коли-</a:t>
            </a:r>
            <a:r>
              <a:rPr lang="ru-RU" sz="1400" dirty="0" err="1"/>
              <a:t>небудь</a:t>
            </a:r>
            <a:r>
              <a:rPr lang="ru-RU" sz="1400" dirty="0"/>
              <a:t>, не зараз</a:t>
            </a:r>
            <a:endParaRPr lang="uk-UA" sz="1400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2819653" y="5118166"/>
            <a:ext cx="2842195" cy="585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400" dirty="0" err="1"/>
              <a:t>Може</a:t>
            </a:r>
            <a:r>
              <a:rPr lang="ru-RU" sz="1400" dirty="0"/>
              <a:t> </a:t>
            </a:r>
            <a:r>
              <a:rPr lang="ru-RU" sz="1400" dirty="0" err="1"/>
              <a:t>трапитись</a:t>
            </a:r>
            <a:r>
              <a:rPr lang="ru-RU" sz="1400" dirty="0"/>
              <a:t> у </a:t>
            </a:r>
            <a:r>
              <a:rPr lang="ru-RU" sz="1400" dirty="0" err="1"/>
              <a:t>найближчі</a:t>
            </a:r>
            <a:r>
              <a:rPr lang="ru-RU" sz="1400" dirty="0"/>
              <a:t> </a:t>
            </a:r>
            <a:r>
              <a:rPr lang="ru-RU" sz="1400" dirty="0" err="1"/>
              <a:t>місяці</a:t>
            </a:r>
            <a:endParaRPr lang="uk-UA" sz="1400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89124" y="2794262"/>
            <a:ext cx="1868020" cy="585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ru-RU" sz="1400" dirty="0" err="1"/>
              <a:t>Може</a:t>
            </a:r>
            <a:r>
              <a:rPr lang="ru-RU" sz="1400" dirty="0"/>
              <a:t> </a:t>
            </a:r>
            <a:r>
              <a:rPr lang="ru-RU" sz="1400" dirty="0" err="1"/>
              <a:t>розпочатись</a:t>
            </a:r>
            <a:r>
              <a:rPr lang="ru-RU" sz="1400" dirty="0"/>
              <a:t> в будь-</a:t>
            </a:r>
            <a:r>
              <a:rPr lang="ru-RU" sz="1400" dirty="0" err="1"/>
              <a:t>який</a:t>
            </a:r>
            <a:r>
              <a:rPr lang="ru-RU" sz="1400" dirty="0"/>
              <a:t> момент</a:t>
            </a:r>
            <a:endParaRPr lang="uk-UA" sz="1400" dirty="0"/>
          </a:p>
        </p:txBody>
      </p:sp>
      <p:grpSp>
        <p:nvGrpSpPr>
          <p:cNvPr id="22" name="Группа 21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24" name="Рисунок 2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25" name="Рисунок 24"/>
            <p:cNvPicPr>
              <a:picLocks noChangeAspect="1"/>
            </p:cNvPicPr>
            <p:nvPr/>
          </p:nvPicPr>
          <p:blipFill rotWithShape="1">
            <a:blip r:embed="rId5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31" name="Рисунок 3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32" name="Прямая соединительная линия 31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6967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-46527" y="148062"/>
            <a:ext cx="8913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Очікування протестів у різних містах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24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35585" y="5157192"/>
            <a:ext cx="8728255" cy="676074"/>
          </a:xfrm>
          <a:prstGeom prst="roundRect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20000"/>
              </a:lnSpc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«Загальна оцінка»: від кількості позитивних відповідей відняли негативні. 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939287"/>
              </p:ext>
            </p:extLst>
          </p:nvPr>
        </p:nvGraphicFramePr>
        <p:xfrm>
          <a:off x="323525" y="885798"/>
          <a:ext cx="8245510" cy="4077289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648075"/>
                <a:gridCol w="2165236"/>
                <a:gridCol w="923987"/>
                <a:gridCol w="923987"/>
                <a:gridCol w="595302"/>
                <a:gridCol w="720080"/>
                <a:gridCol w="792088"/>
                <a:gridCol w="759910"/>
                <a:gridCol w="716845"/>
              </a:tblGrid>
              <a:tr h="405344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u="none" strike="noStrike" dirty="0" smtClean="0">
                          <a:effectLst/>
                        </a:rPr>
                        <a:t> 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Луцьк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Полтава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Київ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Харків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Дніпро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Одеса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Львів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571167">
                <a:tc rowSpan="7"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 smtClean="0">
                          <a:effectLst/>
                        </a:rPr>
                        <a:t>Як </a:t>
                      </a:r>
                      <a:r>
                        <a:rPr lang="ru-RU" sz="1800" b="1" u="none" strike="noStrike" dirty="0" err="1" smtClean="0">
                          <a:effectLst/>
                        </a:rPr>
                        <a:t>ви</a:t>
                      </a:r>
                      <a:r>
                        <a:rPr lang="ru-RU" sz="1800" b="1" u="none" strike="noStrike" dirty="0" smtClean="0">
                          <a:effectLst/>
                        </a:rPr>
                        <a:t> </a:t>
                      </a:r>
                      <a:r>
                        <a:rPr lang="ru-RU" sz="1800" b="1" u="none" strike="noStrike" dirty="0" err="1" smtClean="0">
                          <a:effectLst/>
                        </a:rPr>
                        <a:t>оцінюєте</a:t>
                      </a:r>
                      <a:r>
                        <a:rPr lang="ru-RU" sz="1800" b="1" u="none" strike="noStrike" dirty="0" smtClean="0">
                          <a:effectLst/>
                        </a:rPr>
                        <a:t> </a:t>
                      </a:r>
                      <a:r>
                        <a:rPr lang="ru-RU" sz="1800" b="1" u="none" strike="noStrike" dirty="0" err="1" smtClean="0">
                          <a:effectLst/>
                        </a:rPr>
                        <a:t>імовірність</a:t>
                      </a:r>
                      <a:r>
                        <a:rPr lang="ru-RU" sz="1800" b="1" u="none" strike="noStrike" dirty="0" smtClean="0">
                          <a:effectLst/>
                        </a:rPr>
                        <a:t> </a:t>
                      </a:r>
                      <a:r>
                        <a:rPr lang="ru-RU" sz="1800" b="1" u="none" strike="noStrike" dirty="0" err="1" smtClean="0">
                          <a:effectLst/>
                        </a:rPr>
                        <a:t>революції</a:t>
                      </a:r>
                      <a:r>
                        <a:rPr lang="ru-RU" sz="1800" b="1" u="none" strike="noStrike" dirty="0" smtClean="0">
                          <a:effectLst/>
                        </a:rPr>
                        <a:t> в </a:t>
                      </a:r>
                      <a:r>
                        <a:rPr lang="ru-RU" sz="1800" b="1" u="none" strike="noStrike" dirty="0" err="1" smtClean="0">
                          <a:effectLst/>
                        </a:rPr>
                        <a:t>Україні</a:t>
                      </a:r>
                      <a:r>
                        <a:rPr lang="ru-RU" sz="1800" b="1" u="none" strike="noStrike" dirty="0" smtClean="0">
                          <a:effectLst/>
                        </a:rPr>
                        <a:t>?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Мінімальна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20,5%</a:t>
                      </a:r>
                    </a:p>
                  </a:txBody>
                  <a:tcPr marL="9525" marR="9525" marT="9525" marB="0" anchor="ctr"/>
                </a:tc>
              </a:tr>
              <a:tr h="58959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Може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коли-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небудь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, не зараз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36,6%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31,3%</a:t>
                      </a:r>
                    </a:p>
                  </a:txBody>
                  <a:tcPr marL="9525" marR="9525" marT="9525" marB="0" anchor="ctr"/>
                </a:tc>
              </a:tr>
              <a:tr h="58959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Може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трапитись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у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найближчі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місяці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19,2%</a:t>
                      </a:r>
                    </a:p>
                  </a:txBody>
                  <a:tcPr marL="9525" marR="9525" marT="9525" marB="0" anchor="ctr"/>
                </a:tc>
              </a:tr>
              <a:tr h="58959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Може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розпочатись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в будь-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який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момент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28,0%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32,1%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24,2%</a:t>
                      </a:r>
                    </a:p>
                  </a:txBody>
                  <a:tcPr marL="9525" marR="9525" marT="9525" marB="0" anchor="ctr"/>
                </a:tc>
              </a:tr>
              <a:tr h="3869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Важко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сказати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4,7%</a:t>
                      </a:r>
                    </a:p>
                  </a:txBody>
                  <a:tcPr marL="9525" marR="9525" marT="9525" marB="0" anchor="ctr"/>
                </a:tc>
              </a:tr>
              <a:tr h="3869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6849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Загальна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оцінка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27,9%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-3,3%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-14,6%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-10,4%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-5,4%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5" name="Группа 14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18" name="Рисунок 17"/>
            <p:cNvPicPr>
              <a:picLocks noChangeAspect="1"/>
            </p:cNvPicPr>
            <p:nvPr/>
          </p:nvPicPr>
          <p:blipFill rotWithShape="1">
            <a:blip r:embed="rId4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23" name="Рисунок 2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24" name="Прямая соединительная линия 23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0842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116632"/>
            <a:ext cx="9143999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320338" y="101861"/>
            <a:ext cx="44139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dirty="0" smtClean="0">
                <a:solidFill>
                  <a:schemeClr val="bg1"/>
                </a:solidFill>
              </a:rPr>
              <a:t>Центр досліджень та комунікацій</a:t>
            </a:r>
            <a:endParaRPr lang="uk-UA" sz="2000" b="1" dirty="0">
              <a:solidFill>
                <a:schemeClr val="bg1"/>
              </a:solidFill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0" y="3860243"/>
            <a:ext cx="4250343" cy="1799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800" b="1" dirty="0" smtClean="0"/>
              <a:t>067 249 49 67</a:t>
            </a:r>
            <a:r>
              <a:rPr lang="en-US" sz="2800" b="1" u="sng" dirty="0" smtClean="0">
                <a:solidFill>
                  <a:srgbClr val="A82324"/>
                </a:solidFill>
              </a:rPr>
              <a:t> </a:t>
            </a:r>
          </a:p>
          <a:p>
            <a:pPr algn="ctr"/>
            <a:r>
              <a:rPr lang="en-US" sz="2800" u="sng" dirty="0" smtClean="0">
                <a:solidFill>
                  <a:srgbClr val="A82324"/>
                </a:solidFill>
              </a:rPr>
              <a:t>http://activegroup.com.ua</a:t>
            </a:r>
          </a:p>
          <a:p>
            <a:pPr algn="ctr"/>
            <a:r>
              <a:rPr lang="en-US" sz="2800" dirty="0"/>
              <a:t>vectorinfo@gmail.com</a:t>
            </a:r>
            <a:endParaRPr lang="uk-UA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28435" y="2204864"/>
            <a:ext cx="3956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Дякуємо за увагу</a:t>
            </a:r>
          </a:p>
        </p:txBody>
      </p:sp>
      <p:pic>
        <p:nvPicPr>
          <p:cNvPr id="7" name="Picture 2" descr="J:\docs\работа\Актив-груп\logo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0343" y="4652108"/>
            <a:ext cx="4682424" cy="2016224"/>
          </a:xfrm>
          <a:prstGeom prst="rect">
            <a:avLst/>
          </a:prstGeom>
          <a:noFill/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3917" y="629881"/>
            <a:ext cx="4610034" cy="121494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402" y="2996952"/>
            <a:ext cx="4765715" cy="1257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70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Диаграмма 4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964658"/>
              </p:ext>
            </p:extLst>
          </p:nvPr>
        </p:nvGraphicFramePr>
        <p:xfrm>
          <a:off x="1338008" y="2071956"/>
          <a:ext cx="5787778" cy="4113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10102" y="692696"/>
            <a:ext cx="889254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uk-UA" b="1" dirty="0" smtClean="0"/>
              <a:t>Точне формулювання запитання:</a:t>
            </a:r>
          </a:p>
          <a:p>
            <a:pPr>
              <a:lnSpc>
                <a:spcPct val="120000"/>
              </a:lnSpc>
            </a:pPr>
            <a:r>
              <a:rPr lang="uk-UA" i="1" dirty="0" smtClean="0"/>
              <a:t>Як Ви вважаєте, чи у правильному напрямку розвивається </a:t>
            </a:r>
            <a:r>
              <a:rPr lang="uk-UA" i="1" dirty="0" smtClean="0"/>
              <a:t>Ваше місто?</a:t>
            </a:r>
            <a:endParaRPr lang="uk-UA" i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5995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Загальна оцінка напрямку розвитку </a:t>
            </a:r>
            <a:r>
              <a:rPr lang="uk-UA" b="1" dirty="0" smtClean="0">
                <a:solidFill>
                  <a:schemeClr val="bg1"/>
                </a:solidFill>
              </a:rPr>
              <a:t>Луцька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3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949465" y="5012105"/>
            <a:ext cx="1568939" cy="1126323"/>
            <a:chOff x="7020272" y="3237221"/>
            <a:chExt cx="1568939" cy="1126323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7020272" y="3237221"/>
              <a:ext cx="1568939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600" dirty="0" smtClean="0"/>
                <a:t>Швидше в правильному</a:t>
              </a:r>
              <a:endParaRPr lang="uk-UA" sz="1600" dirty="0"/>
            </a:p>
          </p:txBody>
        </p:sp>
        <p:pic>
          <p:nvPicPr>
            <p:cNvPr id="20" name="Picture 3" descr="D:\Work\АктивГрупп\Образование\pic\noun_173904_cc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525785" y="3847512"/>
              <a:ext cx="500698" cy="5160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" name="Группа 8"/>
          <p:cNvGrpSpPr/>
          <p:nvPr/>
        </p:nvGrpSpPr>
        <p:grpSpPr>
          <a:xfrm>
            <a:off x="5068843" y="2101994"/>
            <a:ext cx="1948427" cy="871125"/>
            <a:chOff x="4932040" y="1762633"/>
            <a:chExt cx="1948427" cy="871125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4932040" y="1762633"/>
              <a:ext cx="1948427" cy="3877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ru-RU" sz="1600" dirty="0"/>
                <a:t>В правильному</a:t>
              </a:r>
            </a:p>
          </p:txBody>
        </p:sp>
        <p:pic>
          <p:nvPicPr>
            <p:cNvPr id="21" name="Picture 4" descr="D:\Work\АктивГрупп\Образование\pic\noun_173900_cc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664010" y="2165894"/>
              <a:ext cx="484486" cy="4678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1" name="Группа 30"/>
          <p:cNvGrpSpPr/>
          <p:nvPr/>
        </p:nvGrpSpPr>
        <p:grpSpPr>
          <a:xfrm>
            <a:off x="196430" y="2475683"/>
            <a:ext cx="1984415" cy="1047670"/>
            <a:chOff x="2271830" y="5270361"/>
            <a:chExt cx="1984415" cy="1047670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2271830" y="5733256"/>
              <a:ext cx="1984415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600" dirty="0" smtClean="0"/>
                <a:t>Швидше в </a:t>
              </a:r>
              <a:r>
                <a:rPr lang="uk-UA" sz="1600" dirty="0" err="1" smtClean="0"/>
                <a:t>НЕправильному</a:t>
              </a:r>
              <a:endParaRPr lang="uk-UA" sz="1600" dirty="0"/>
            </a:p>
          </p:txBody>
        </p:sp>
        <p:pic>
          <p:nvPicPr>
            <p:cNvPr id="23" name="Picture 5" descr="D:\Work\АктивГрупп\Образование\pic\noun_173898_cc.png"/>
            <p:cNvPicPr>
              <a:picLocks noChangeAspect="1" noChangeArrowheads="1"/>
            </p:cNvPicPr>
            <p:nvPr/>
          </p:nvPicPr>
          <p:blipFill rotWithShape="1">
            <a:blip r:embed="rId6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060295" y="5270361"/>
              <a:ext cx="506840" cy="5062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3" name="Группа 32"/>
          <p:cNvGrpSpPr/>
          <p:nvPr/>
        </p:nvGrpSpPr>
        <p:grpSpPr>
          <a:xfrm>
            <a:off x="1498166" y="1546876"/>
            <a:ext cx="1832696" cy="1110235"/>
            <a:chOff x="1187624" y="2168325"/>
            <a:chExt cx="1832696" cy="1110235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1187624" y="2168325"/>
              <a:ext cx="1832696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600" dirty="0" smtClean="0"/>
                <a:t>Категорично в </a:t>
              </a:r>
              <a:r>
                <a:rPr lang="uk-UA" sz="1600" dirty="0" err="1" smtClean="0"/>
                <a:t>НЕправильному</a:t>
              </a:r>
              <a:endParaRPr lang="uk-UA" sz="1600" dirty="0"/>
            </a:p>
          </p:txBody>
        </p:sp>
        <p:pic>
          <p:nvPicPr>
            <p:cNvPr id="24" name="Picture 6" descr="D:\Work\АктивГрупп\Образование\pic\noun_173912_cc.png"/>
            <p:cNvPicPr>
              <a:picLocks noChangeAspect="1" noChangeArrowheads="1"/>
            </p:cNvPicPr>
            <p:nvPr/>
          </p:nvPicPr>
          <p:blipFill rotWithShape="1">
            <a:blip r:embed="rId7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797753" y="2753100"/>
              <a:ext cx="540902" cy="5254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Группа 4"/>
          <p:cNvGrpSpPr/>
          <p:nvPr/>
        </p:nvGrpSpPr>
        <p:grpSpPr>
          <a:xfrm>
            <a:off x="3377017" y="1511707"/>
            <a:ext cx="1827008" cy="919400"/>
            <a:chOff x="3018694" y="1639104"/>
            <a:chExt cx="1827008" cy="919400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3018694" y="1639104"/>
              <a:ext cx="1827008" cy="3606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uk-UA" sz="1600" dirty="0" smtClean="0"/>
                <a:t>Важко відповісти</a:t>
              </a:r>
              <a:endParaRPr lang="uk-UA" sz="1600" dirty="0"/>
            </a:p>
          </p:txBody>
        </p:sp>
        <p:pic>
          <p:nvPicPr>
            <p:cNvPr id="34" name="Picture 8" descr="D:\Work\АктивГрупп\Образование\pic\noun_192722_cc.png"/>
            <p:cNvPicPr>
              <a:picLocks noChangeAspect="1" noChangeArrowheads="1"/>
            </p:cNvPicPr>
            <p:nvPr/>
          </p:nvPicPr>
          <p:blipFill rotWithShape="1">
            <a:blip r:embed="rId8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678090" y="2177432"/>
              <a:ext cx="259298" cy="3810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9" name="Группа 28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35" name="Рисунок 3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41" name="Рисунок 40"/>
            <p:cNvPicPr>
              <a:picLocks noChangeAspect="1"/>
            </p:cNvPicPr>
            <p:nvPr/>
          </p:nvPicPr>
          <p:blipFill rotWithShape="1">
            <a:blip r:embed="rId10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42" name="Рисунок 41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43" name="Прямая соединительная линия 42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3743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-46527" y="148062"/>
            <a:ext cx="8913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chemeClr val="bg1"/>
                </a:solidFill>
              </a:rPr>
              <a:t>Загальна оцінка напрямку розвитку </a:t>
            </a:r>
            <a:r>
              <a:rPr lang="uk-UA" b="1" dirty="0" smtClean="0">
                <a:solidFill>
                  <a:schemeClr val="bg1"/>
                </a:solidFill>
              </a:rPr>
              <a:t>у порівнянні з іншими  містами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4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35585" y="5229200"/>
            <a:ext cx="8728255" cy="676074"/>
          </a:xfrm>
          <a:prstGeom prst="roundRect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20000"/>
              </a:lnSpc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«Загальна оцінка»: від кількості позитивних відповідей відняли негативні. 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373103"/>
              </p:ext>
            </p:extLst>
          </p:nvPr>
        </p:nvGraphicFramePr>
        <p:xfrm>
          <a:off x="323525" y="885798"/>
          <a:ext cx="8245510" cy="4040439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831207"/>
                <a:gridCol w="1982104"/>
                <a:gridCol w="923987"/>
                <a:gridCol w="923987"/>
                <a:gridCol w="716845"/>
                <a:gridCol w="716845"/>
                <a:gridCol w="716845"/>
                <a:gridCol w="716845"/>
                <a:gridCol w="716845"/>
              </a:tblGrid>
              <a:tr h="40534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uk-UA" sz="1800" b="1" u="none" strike="noStrike" dirty="0">
                          <a:effectLst/>
                        </a:rPr>
                        <a:t> 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Луцьк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Полтава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Київ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Харків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Дніпро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Одеса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Львів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571167">
                <a:tc rowSpan="7"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</a:rPr>
                        <a:t>Як </a:t>
                      </a:r>
                      <a:r>
                        <a:rPr lang="ru-RU" sz="1800" b="1" u="none" strike="noStrike" dirty="0" err="1">
                          <a:effectLst/>
                        </a:rPr>
                        <a:t>ви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вважаєте</a:t>
                      </a:r>
                      <a:r>
                        <a:rPr lang="ru-RU" sz="1800" b="1" u="none" strike="noStrike" dirty="0">
                          <a:effectLst/>
                        </a:rPr>
                        <a:t>, </a:t>
                      </a:r>
                      <a:r>
                        <a:rPr lang="ru-RU" sz="1800" b="1" u="none" strike="noStrike" dirty="0" err="1">
                          <a:effectLst/>
                        </a:rPr>
                        <a:t>чи</a:t>
                      </a:r>
                      <a:r>
                        <a:rPr lang="ru-RU" sz="1800" b="1" u="none" strike="noStrike" dirty="0">
                          <a:effectLst/>
                        </a:rPr>
                        <a:t> у правильному </a:t>
                      </a:r>
                      <a:r>
                        <a:rPr lang="ru-RU" sz="1800" b="1" u="none" strike="noStrike" dirty="0" err="1">
                          <a:effectLst/>
                        </a:rPr>
                        <a:t>напрямку</a:t>
                      </a:r>
                      <a:r>
                        <a:rPr lang="ru-RU" sz="1800" b="1" u="none" strike="noStrike" dirty="0">
                          <a:effectLst/>
                        </a:rPr>
                        <a:t> </a:t>
                      </a:r>
                      <a:r>
                        <a:rPr lang="ru-RU" sz="1800" b="1" u="none" strike="noStrike" dirty="0" err="1">
                          <a:effectLst/>
                        </a:rPr>
                        <a:t>розвивається</a:t>
                      </a:r>
                      <a:r>
                        <a:rPr lang="ru-RU" sz="1800" b="1" u="none" strike="noStrike" dirty="0">
                          <a:effectLst/>
                        </a:rPr>
                        <a:t> ваше </a:t>
                      </a:r>
                      <a:r>
                        <a:rPr lang="ru-RU" sz="1800" b="1" u="none" strike="noStrike" dirty="0" err="1">
                          <a:effectLst/>
                        </a:rPr>
                        <a:t>місто</a:t>
                      </a:r>
                      <a:r>
                        <a:rPr lang="ru-RU" sz="1800" b="1" u="none" strike="noStrike" dirty="0">
                          <a:effectLst/>
                        </a:rPr>
                        <a:t>?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800" b="1" u="none" strike="noStrike" dirty="0">
                          <a:effectLst/>
                        </a:rPr>
                        <a:t>В правильному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47,9%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26,3%</a:t>
                      </a:r>
                    </a:p>
                  </a:txBody>
                  <a:tcPr marL="9525" marR="9525" marT="9525" marB="0" anchor="ctr"/>
                </a:tc>
              </a:tr>
              <a:tr h="58959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800" b="1" u="none" strike="noStrike" dirty="0">
                          <a:effectLst/>
                        </a:rPr>
                        <a:t>Швидше в правильному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36,5%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32,0%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44,0%</a:t>
                      </a:r>
                    </a:p>
                  </a:txBody>
                  <a:tcPr marL="9525" marR="9525" marT="9525" marB="0" anchor="ctr"/>
                </a:tc>
              </a:tr>
              <a:tr h="58959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800" b="1" u="none" strike="noStrike" dirty="0">
                          <a:effectLst/>
                        </a:rPr>
                        <a:t>Швидше в </a:t>
                      </a:r>
                      <a:r>
                        <a:rPr lang="uk-UA" sz="1800" b="1" u="none" strike="noStrike" dirty="0" err="1">
                          <a:effectLst/>
                        </a:rPr>
                        <a:t>НЕправильному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28,1%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18,1%</a:t>
                      </a:r>
                    </a:p>
                  </a:txBody>
                  <a:tcPr marL="9525" marR="9525" marT="9525" marB="0" anchor="ctr"/>
                </a:tc>
              </a:tr>
              <a:tr h="58959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800" b="1" u="none" strike="noStrike" dirty="0">
                          <a:effectLst/>
                        </a:rPr>
                        <a:t>Категорично в </a:t>
                      </a:r>
                      <a:r>
                        <a:rPr lang="uk-UA" sz="1800" b="1" u="none" strike="noStrike" dirty="0" err="1">
                          <a:effectLst/>
                        </a:rPr>
                        <a:t>НЕправильному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3,2%</a:t>
                      </a:r>
                    </a:p>
                  </a:txBody>
                  <a:tcPr marL="9525" marR="9525" marT="9525" marB="0" anchor="ctr"/>
                </a:tc>
              </a:tr>
              <a:tr h="3869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800" b="1" u="none" strike="noStrike" dirty="0">
                          <a:effectLst/>
                        </a:rPr>
                        <a:t>Важко відповісти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8,5%</a:t>
                      </a:r>
                    </a:p>
                  </a:txBody>
                  <a:tcPr marL="9525" marR="9525" marT="9525" marB="0" anchor="ctr"/>
                </a:tc>
              </a:tr>
              <a:tr h="3869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6849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uk-UA" sz="1800" b="1" u="none" strike="noStrike" dirty="0">
                          <a:effectLst/>
                        </a:rPr>
                        <a:t>Загальна оцінка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65,8%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-7,9%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71,8%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-2,4%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49,0%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15" name="Группа 14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17" name="Рисунок 1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18" name="Рисунок 17"/>
            <p:cNvPicPr>
              <a:picLocks noChangeAspect="1"/>
            </p:cNvPicPr>
            <p:nvPr/>
          </p:nvPicPr>
          <p:blipFill rotWithShape="1">
            <a:blip r:embed="rId4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23" name="Рисунок 2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24" name="Прямая соединительная линия 23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8837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" name="Диаграмма 4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5781906"/>
              </p:ext>
            </p:extLst>
          </p:nvPr>
        </p:nvGraphicFramePr>
        <p:xfrm>
          <a:off x="1342674" y="2681233"/>
          <a:ext cx="5965629" cy="3595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10102" y="692696"/>
            <a:ext cx="8892548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uk-UA" b="1" dirty="0" smtClean="0"/>
              <a:t>Точне формулювання запитання:</a:t>
            </a:r>
          </a:p>
          <a:p>
            <a:pPr algn="ctr"/>
            <a:r>
              <a:rPr lang="uk-UA" dirty="0" smtClean="0"/>
              <a:t>«</a:t>
            </a:r>
            <a:r>
              <a:rPr lang="uk-UA" dirty="0"/>
              <a:t>Як ви оцінюєте за 5-ти бальною шкалою роботу чинного міського голови</a:t>
            </a:r>
            <a:r>
              <a:rPr lang="ru-RU" dirty="0"/>
              <a:t>?</a:t>
            </a:r>
            <a:r>
              <a:rPr lang="uk-UA" dirty="0"/>
              <a:t>»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5995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Оцінка діяльності </a:t>
            </a:r>
            <a:r>
              <a:rPr lang="uk-UA" b="1" dirty="0" smtClean="0">
                <a:solidFill>
                  <a:schemeClr val="bg1"/>
                </a:solidFill>
              </a:rPr>
              <a:t>луцького міського </a:t>
            </a:r>
            <a:r>
              <a:rPr lang="uk-UA" b="1" dirty="0" smtClean="0">
                <a:solidFill>
                  <a:schemeClr val="bg1"/>
                </a:solidFill>
              </a:rPr>
              <a:t>голови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5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3360239" y="1610199"/>
            <a:ext cx="1827008" cy="1015097"/>
            <a:chOff x="2710108" y="1742771"/>
            <a:chExt cx="1827008" cy="1015097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2710108" y="1742771"/>
              <a:ext cx="1827008" cy="6560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uk-UA" sz="1600" dirty="0" smtClean="0"/>
                <a:t>Важко</a:t>
              </a:r>
            </a:p>
            <a:p>
              <a:pPr algn="ctr">
                <a:lnSpc>
                  <a:spcPct val="120000"/>
                </a:lnSpc>
              </a:pPr>
              <a:r>
                <a:rPr lang="uk-UA" sz="1600" dirty="0" smtClean="0"/>
                <a:t> відповісти</a:t>
              </a:r>
              <a:endParaRPr lang="uk-UA" sz="1600" dirty="0"/>
            </a:p>
          </p:txBody>
        </p:sp>
        <p:pic>
          <p:nvPicPr>
            <p:cNvPr id="22" name="Picture 8" descr="D:\Work\АктивГрупп\Образование\pic\noun_192722_cc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483789" y="2376796"/>
              <a:ext cx="259298" cy="3810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Группа 10"/>
          <p:cNvGrpSpPr/>
          <p:nvPr/>
        </p:nvGrpSpPr>
        <p:grpSpPr>
          <a:xfrm>
            <a:off x="4714025" y="2317910"/>
            <a:ext cx="2299034" cy="554515"/>
            <a:chOff x="4488835" y="2422324"/>
            <a:chExt cx="2299034" cy="554515"/>
          </a:xfrm>
        </p:grpSpPr>
        <p:pic>
          <p:nvPicPr>
            <p:cNvPr id="20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488835" y="2490086"/>
              <a:ext cx="460081" cy="48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Прямоугольник 28"/>
            <p:cNvSpPr/>
            <p:nvPr/>
          </p:nvSpPr>
          <p:spPr>
            <a:xfrm>
              <a:off x="4881767" y="2422324"/>
              <a:ext cx="1906102" cy="5355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2400" dirty="0" smtClean="0"/>
                <a:t>1 бал</a:t>
              </a:r>
              <a:endParaRPr lang="uk-UA" sz="2400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6436257" y="3203151"/>
            <a:ext cx="2366183" cy="535531"/>
            <a:chOff x="6083244" y="3283256"/>
            <a:chExt cx="2366183" cy="535531"/>
          </a:xfrm>
        </p:grpSpPr>
        <p:pic>
          <p:nvPicPr>
            <p:cNvPr id="23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6083244" y="3332034"/>
              <a:ext cx="460081" cy="48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Прямоугольник 31"/>
            <p:cNvSpPr/>
            <p:nvPr/>
          </p:nvSpPr>
          <p:spPr>
            <a:xfrm>
              <a:off x="6543325" y="3283256"/>
              <a:ext cx="1906102" cy="4947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2400" dirty="0" smtClean="0"/>
                <a:t>2 бали</a:t>
              </a:r>
              <a:endParaRPr lang="uk-UA" sz="24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6197356" y="5315415"/>
            <a:ext cx="2911148" cy="569980"/>
            <a:chOff x="3483789" y="5415939"/>
            <a:chExt cx="2911148" cy="569980"/>
          </a:xfrm>
        </p:grpSpPr>
        <p:pic>
          <p:nvPicPr>
            <p:cNvPr id="27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943870" y="5415939"/>
              <a:ext cx="460081" cy="48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flipV="1">
              <a:off x="3483789" y="5499166"/>
              <a:ext cx="460081" cy="48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Прямоугольник 33"/>
            <p:cNvSpPr/>
            <p:nvPr/>
          </p:nvSpPr>
          <p:spPr>
            <a:xfrm>
              <a:off x="4488835" y="5445468"/>
              <a:ext cx="1906102" cy="5355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2400" dirty="0" smtClean="0"/>
                <a:t>3 бали</a:t>
              </a:r>
              <a:endParaRPr lang="uk-UA" sz="2400" dirty="0"/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-252536" y="3396203"/>
            <a:ext cx="2362001" cy="525142"/>
            <a:chOff x="-710738" y="3193151"/>
            <a:chExt cx="2362001" cy="525142"/>
          </a:xfrm>
        </p:grpSpPr>
        <p:pic>
          <p:nvPicPr>
            <p:cNvPr id="24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flipV="1">
              <a:off x="1191182" y="3193151"/>
              <a:ext cx="460081" cy="48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Прямоугольник 34"/>
            <p:cNvSpPr/>
            <p:nvPr/>
          </p:nvSpPr>
          <p:spPr>
            <a:xfrm>
              <a:off x="-710738" y="3223542"/>
              <a:ext cx="1906102" cy="4947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lang="uk-UA" sz="2400" dirty="0" smtClean="0"/>
                <a:t>4 бали</a:t>
              </a:r>
              <a:endParaRPr lang="uk-UA" sz="2400" dirty="0"/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1290311" y="2490243"/>
            <a:ext cx="2333281" cy="494751"/>
            <a:chOff x="568290" y="2315582"/>
            <a:chExt cx="2333281" cy="494751"/>
          </a:xfrm>
        </p:grpSpPr>
        <p:pic>
          <p:nvPicPr>
            <p:cNvPr id="26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flipV="1">
              <a:off x="2441490" y="2315582"/>
              <a:ext cx="460081" cy="462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6" name="Прямоугольник 35"/>
            <p:cNvSpPr/>
            <p:nvPr/>
          </p:nvSpPr>
          <p:spPr>
            <a:xfrm>
              <a:off x="568290" y="2315582"/>
              <a:ext cx="1906102" cy="4947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lang="uk-UA" sz="2400" dirty="0" smtClean="0"/>
                <a:t>5 балів</a:t>
              </a:r>
              <a:endParaRPr lang="uk-UA" sz="2400" dirty="0"/>
            </a:p>
          </p:txBody>
        </p:sp>
      </p:grpSp>
      <p:sp>
        <p:nvSpPr>
          <p:cNvPr id="9" name="Скругленный прямоугольник 8"/>
          <p:cNvSpPr/>
          <p:nvPr/>
        </p:nvSpPr>
        <p:spPr>
          <a:xfrm>
            <a:off x="6543325" y="1575693"/>
            <a:ext cx="2425536" cy="110554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Середня оцінка </a:t>
            </a:r>
            <a:r>
              <a:rPr lang="uk-UA" sz="2400" b="1" dirty="0" smtClean="0"/>
              <a:t>3,31</a:t>
            </a:r>
            <a:endParaRPr lang="ru-RU" sz="2400" b="1" dirty="0"/>
          </a:p>
        </p:txBody>
      </p:sp>
      <p:grpSp>
        <p:nvGrpSpPr>
          <p:cNvPr id="33" name="Группа 32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38" name="Рисунок 3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39" name="Рисунок 38"/>
            <p:cNvPicPr>
              <a:picLocks noChangeAspect="1"/>
            </p:cNvPicPr>
            <p:nvPr/>
          </p:nvPicPr>
          <p:blipFill rotWithShape="1">
            <a:blip r:embed="rId7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46" name="Рисунок 4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47" name="Прямая соединительная линия 46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4065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84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Оцінки міського голови у різних містах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6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35585" y="5229200"/>
            <a:ext cx="8728255" cy="676074"/>
          </a:xfrm>
          <a:prstGeom prst="roundRect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20000"/>
              </a:lnSpc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Середньозважені оцінки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18" name="Рисунок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19" name="Рисунок 18"/>
            <p:cNvPicPr>
              <a:picLocks noChangeAspect="1"/>
            </p:cNvPicPr>
            <p:nvPr/>
          </p:nvPicPr>
          <p:blipFill rotWithShape="1">
            <a:blip r:embed="rId4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24" name="Рисунок 2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25" name="Прямая соединительная линия 24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2894372"/>
              </p:ext>
            </p:extLst>
          </p:nvPr>
        </p:nvGraphicFramePr>
        <p:xfrm>
          <a:off x="611560" y="980728"/>
          <a:ext cx="7957476" cy="4019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45267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" name="Диаграмма 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3841753"/>
              </p:ext>
            </p:extLst>
          </p:nvPr>
        </p:nvGraphicFramePr>
        <p:xfrm>
          <a:off x="1319808" y="2366354"/>
          <a:ext cx="6148713" cy="3973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10102" y="692696"/>
            <a:ext cx="8892548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uk-UA" b="1" dirty="0" smtClean="0"/>
              <a:t>Точне формулювання запитання:</a:t>
            </a:r>
          </a:p>
          <a:p>
            <a:pPr algn="ctr"/>
            <a:r>
              <a:rPr lang="uk-UA" dirty="0" smtClean="0"/>
              <a:t>«</a:t>
            </a:r>
            <a:r>
              <a:rPr lang="ru-RU" dirty="0"/>
              <a:t>Як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оцінюєте</a:t>
            </a:r>
            <a:r>
              <a:rPr lang="ru-RU" dirty="0"/>
              <a:t> за 5-ти бальною шкалою роботу </a:t>
            </a:r>
            <a:r>
              <a:rPr lang="ru-RU" dirty="0" err="1"/>
              <a:t>депутатів</a:t>
            </a:r>
            <a:r>
              <a:rPr lang="ru-RU" dirty="0"/>
              <a:t> </a:t>
            </a:r>
            <a:r>
              <a:rPr lang="ru-RU" dirty="0" err="1"/>
              <a:t>міськради</a:t>
            </a:r>
            <a:r>
              <a:rPr lang="ru-RU" dirty="0"/>
              <a:t>?</a:t>
            </a:r>
            <a:r>
              <a:rPr lang="uk-UA" dirty="0" smtClean="0"/>
              <a:t>»</a:t>
            </a:r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5995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Оцінка діяльності </a:t>
            </a:r>
            <a:r>
              <a:rPr lang="uk-UA" b="1" dirty="0" smtClean="0">
                <a:solidFill>
                  <a:schemeClr val="bg1"/>
                </a:solidFill>
              </a:rPr>
              <a:t>луцької міської </a:t>
            </a:r>
            <a:r>
              <a:rPr lang="uk-UA" b="1" dirty="0" smtClean="0">
                <a:solidFill>
                  <a:schemeClr val="bg1"/>
                </a:solidFill>
              </a:rPr>
              <a:t>ради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7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11" name="Группа 10"/>
          <p:cNvGrpSpPr/>
          <p:nvPr/>
        </p:nvGrpSpPr>
        <p:grpSpPr>
          <a:xfrm>
            <a:off x="3786501" y="1509118"/>
            <a:ext cx="1827008" cy="1044813"/>
            <a:chOff x="2550986" y="1881726"/>
            <a:chExt cx="1827008" cy="1044813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2550986" y="1881726"/>
              <a:ext cx="1827008" cy="6560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uk-UA" sz="1600" dirty="0" smtClean="0"/>
                <a:t>Важко</a:t>
              </a:r>
            </a:p>
            <a:p>
              <a:pPr algn="ctr">
                <a:lnSpc>
                  <a:spcPct val="120000"/>
                </a:lnSpc>
              </a:pPr>
              <a:r>
                <a:rPr lang="uk-UA" sz="1600" dirty="0" smtClean="0"/>
                <a:t> відповісти</a:t>
              </a:r>
              <a:endParaRPr lang="uk-UA" sz="1600" dirty="0"/>
            </a:p>
          </p:txBody>
        </p:sp>
        <p:pic>
          <p:nvPicPr>
            <p:cNvPr id="22" name="Picture 8" descr="D:\Work\АктивГрупп\Образование\pic\noun_192722_cc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269109" y="2545467"/>
              <a:ext cx="259298" cy="3810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Группа 16"/>
          <p:cNvGrpSpPr/>
          <p:nvPr/>
        </p:nvGrpSpPr>
        <p:grpSpPr>
          <a:xfrm>
            <a:off x="5643144" y="2649027"/>
            <a:ext cx="2299034" cy="554515"/>
            <a:chOff x="4488835" y="2422324"/>
            <a:chExt cx="2299034" cy="554515"/>
          </a:xfrm>
        </p:grpSpPr>
        <p:pic>
          <p:nvPicPr>
            <p:cNvPr id="20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488835" y="2490086"/>
              <a:ext cx="460081" cy="48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Прямоугольник 28"/>
            <p:cNvSpPr/>
            <p:nvPr/>
          </p:nvSpPr>
          <p:spPr>
            <a:xfrm>
              <a:off x="4881767" y="2422324"/>
              <a:ext cx="1906102" cy="5355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2400" dirty="0" smtClean="0"/>
                <a:t>1 бал</a:t>
              </a:r>
              <a:endParaRPr lang="uk-UA" sz="24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7140624" y="4270852"/>
            <a:ext cx="2366183" cy="535531"/>
            <a:chOff x="5707181" y="4667936"/>
            <a:chExt cx="2366183" cy="535531"/>
          </a:xfrm>
        </p:grpSpPr>
        <p:pic>
          <p:nvPicPr>
            <p:cNvPr id="23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707181" y="4716714"/>
              <a:ext cx="460081" cy="48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Прямоугольник 31"/>
            <p:cNvSpPr/>
            <p:nvPr/>
          </p:nvSpPr>
          <p:spPr>
            <a:xfrm>
              <a:off x="6167262" y="4667936"/>
              <a:ext cx="1906102" cy="4947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2400" dirty="0" smtClean="0"/>
                <a:t>2 бали</a:t>
              </a:r>
              <a:endParaRPr lang="uk-UA" sz="2400" dirty="0"/>
            </a:p>
          </p:txBody>
        </p:sp>
      </p:grpSp>
      <p:grpSp>
        <p:nvGrpSpPr>
          <p:cNvPr id="5" name="Группа 4"/>
          <p:cNvGrpSpPr/>
          <p:nvPr/>
        </p:nvGrpSpPr>
        <p:grpSpPr>
          <a:xfrm>
            <a:off x="1168164" y="4644931"/>
            <a:ext cx="1940484" cy="1073376"/>
            <a:chOff x="528524" y="4531875"/>
            <a:chExt cx="1940484" cy="1073376"/>
          </a:xfrm>
        </p:grpSpPr>
        <p:grpSp>
          <p:nvGrpSpPr>
            <p:cNvPr id="15" name="Группа 14"/>
            <p:cNvGrpSpPr/>
            <p:nvPr/>
          </p:nvGrpSpPr>
          <p:grpSpPr>
            <a:xfrm>
              <a:off x="528524" y="4531875"/>
              <a:ext cx="920162" cy="569980"/>
              <a:chOff x="254889" y="5035271"/>
              <a:chExt cx="920162" cy="569980"/>
            </a:xfrm>
          </p:grpSpPr>
          <p:pic>
            <p:nvPicPr>
              <p:cNvPr id="27" name="Picture 3" descr="D:\Work\АктивГрупп\Образование\pic\noun_148006_cc.png"/>
              <p:cNvPicPr>
                <a:picLocks noChangeAspect="1" noChangeArrowheads="1"/>
              </p:cNvPicPr>
              <p:nvPr/>
            </p:nvPicPr>
            <p:blipFill rotWithShape="1">
              <a:blip r:embed="rId5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714970" y="5035271"/>
                <a:ext cx="460081" cy="48675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8" name="Picture 3" descr="D:\Work\АктивГрупп\Образование\pic\noun_148006_cc.png"/>
              <p:cNvPicPr>
                <a:picLocks noChangeAspect="1" noChangeArrowheads="1"/>
              </p:cNvPicPr>
              <p:nvPr/>
            </p:nvPicPr>
            <p:blipFill rotWithShape="1">
              <a:blip r:embed="rId5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254889" y="5118498"/>
                <a:ext cx="460081" cy="48675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4" name="Прямоугольник 33"/>
            <p:cNvSpPr/>
            <p:nvPr/>
          </p:nvSpPr>
          <p:spPr>
            <a:xfrm>
              <a:off x="562906" y="5069720"/>
              <a:ext cx="1906102" cy="5355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2400" dirty="0" smtClean="0"/>
                <a:t>3 бали</a:t>
              </a:r>
              <a:endParaRPr lang="uk-UA" sz="2400" dirty="0"/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429481" y="2787417"/>
            <a:ext cx="2362001" cy="525142"/>
            <a:chOff x="-710738" y="3193151"/>
            <a:chExt cx="2362001" cy="525142"/>
          </a:xfrm>
        </p:grpSpPr>
        <p:pic>
          <p:nvPicPr>
            <p:cNvPr id="24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flipV="1">
              <a:off x="1191182" y="3193151"/>
              <a:ext cx="460081" cy="48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Прямоугольник 34"/>
            <p:cNvSpPr/>
            <p:nvPr/>
          </p:nvSpPr>
          <p:spPr>
            <a:xfrm>
              <a:off x="-710738" y="3223542"/>
              <a:ext cx="1906102" cy="4947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lang="uk-UA" sz="2400" dirty="0" smtClean="0"/>
                <a:t>4 бали</a:t>
              </a:r>
              <a:endParaRPr lang="uk-UA" sz="2400" dirty="0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1281641" y="2108012"/>
            <a:ext cx="2333281" cy="494751"/>
            <a:chOff x="568290" y="2315582"/>
            <a:chExt cx="2333281" cy="494751"/>
          </a:xfrm>
        </p:grpSpPr>
        <p:pic>
          <p:nvPicPr>
            <p:cNvPr id="26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flipV="1">
              <a:off x="2441490" y="2315582"/>
              <a:ext cx="460081" cy="462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6" name="Прямоугольник 35"/>
            <p:cNvSpPr/>
            <p:nvPr/>
          </p:nvSpPr>
          <p:spPr>
            <a:xfrm>
              <a:off x="568290" y="2315582"/>
              <a:ext cx="1906102" cy="4947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lang="uk-UA" sz="2400" dirty="0" smtClean="0"/>
                <a:t>5 балів</a:t>
              </a:r>
              <a:endParaRPr lang="uk-UA" sz="2400" dirty="0"/>
            </a:p>
          </p:txBody>
        </p:sp>
      </p:grpSp>
      <p:sp>
        <p:nvSpPr>
          <p:cNvPr id="9" name="Скругленный прямоугольник 8"/>
          <p:cNvSpPr/>
          <p:nvPr/>
        </p:nvSpPr>
        <p:spPr>
          <a:xfrm>
            <a:off x="6543325" y="1575693"/>
            <a:ext cx="2425536" cy="110554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Середня оцінка </a:t>
            </a:r>
            <a:r>
              <a:rPr lang="uk-UA" sz="2400" b="1" dirty="0" smtClean="0"/>
              <a:t>2,62</a:t>
            </a:r>
            <a:endParaRPr lang="ru-RU" sz="2400" b="1" dirty="0"/>
          </a:p>
        </p:txBody>
      </p:sp>
      <p:grpSp>
        <p:nvGrpSpPr>
          <p:cNvPr id="37" name="Группа 36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38" name="Прямоугольник 37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39" name="Рисунок 3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40" name="Рисунок 39"/>
            <p:cNvPicPr>
              <a:picLocks noChangeAspect="1"/>
            </p:cNvPicPr>
            <p:nvPr/>
          </p:nvPicPr>
          <p:blipFill rotWithShape="1">
            <a:blip r:embed="rId7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47" name="Рисунок 4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48" name="Прямая соединительная линия 47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40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8479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Оцінки міських рад у різних містах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8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35585" y="5229200"/>
            <a:ext cx="8728255" cy="676074"/>
          </a:xfrm>
          <a:prstGeom prst="roundRect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20000"/>
              </a:lnSpc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Якщо середні  оцінки міських голів дуже відрізняються, то оцінки міських рад практично однакові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18" name="Рисунок 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19" name="Рисунок 18"/>
            <p:cNvPicPr>
              <a:picLocks noChangeAspect="1"/>
            </p:cNvPicPr>
            <p:nvPr/>
          </p:nvPicPr>
          <p:blipFill rotWithShape="1">
            <a:blip r:embed="rId4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24" name="Рисунок 2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25" name="Прямая соединительная линия 24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7679615"/>
              </p:ext>
            </p:extLst>
          </p:nvPr>
        </p:nvGraphicFramePr>
        <p:xfrm>
          <a:off x="395536" y="764704"/>
          <a:ext cx="8468304" cy="4235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66107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" name="Диаграмма 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587083"/>
              </p:ext>
            </p:extLst>
          </p:nvPr>
        </p:nvGraphicFramePr>
        <p:xfrm>
          <a:off x="1459714" y="2047875"/>
          <a:ext cx="5674511" cy="4106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10102" y="692696"/>
            <a:ext cx="8892548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uk-UA" b="1" dirty="0" smtClean="0"/>
              <a:t>Точне формулювання запитання:</a:t>
            </a:r>
          </a:p>
          <a:p>
            <a:pPr algn="ctr"/>
            <a:r>
              <a:rPr lang="uk-UA" dirty="0" smtClean="0"/>
              <a:t>«Як ви оцінюєте за 5-ти бальною шкалою роботу комунальних служб </a:t>
            </a:r>
            <a:r>
              <a:rPr lang="uk-UA" dirty="0" smtClean="0"/>
              <a:t>Луцька?»</a:t>
            </a:r>
            <a:endParaRPr lang="uk-UA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" y="116632"/>
            <a:ext cx="8820472" cy="432048"/>
          </a:xfrm>
          <a:prstGeom prst="rect">
            <a:avLst/>
          </a:prstGeom>
          <a:solidFill>
            <a:srgbClr val="A823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8532440" y="65137"/>
            <a:ext cx="540000" cy="54000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124" y="150471"/>
            <a:ext cx="5995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bg1"/>
                </a:solidFill>
              </a:rPr>
              <a:t>Оцінка діяльності комунальних служб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69036" y="116632"/>
            <a:ext cx="467992" cy="432048"/>
          </a:xfrm>
        </p:spPr>
        <p:txBody>
          <a:bodyPr/>
          <a:lstStyle/>
          <a:p>
            <a:pPr algn="ctr">
              <a:defRPr/>
            </a:pPr>
            <a:fld id="{794812FE-3D51-4C8A-B35C-2398FB72705A}" type="slidenum">
              <a:rPr lang="it-IT" sz="16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pPr algn="ctr">
                <a:defRPr/>
              </a:pPr>
              <a:t>9</a:t>
            </a:fld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3547844" y="1432641"/>
            <a:ext cx="1827008" cy="1037149"/>
            <a:chOff x="2886561" y="1355412"/>
            <a:chExt cx="1827008" cy="1037149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2886561" y="1355412"/>
              <a:ext cx="1827008" cy="6560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uk-UA" sz="1600" dirty="0" smtClean="0"/>
                <a:t>Важко</a:t>
              </a:r>
            </a:p>
            <a:p>
              <a:pPr algn="ctr">
                <a:lnSpc>
                  <a:spcPct val="120000"/>
                </a:lnSpc>
              </a:pPr>
              <a:r>
                <a:rPr lang="uk-UA" sz="1600" dirty="0" smtClean="0"/>
                <a:t> відповісти</a:t>
              </a:r>
              <a:endParaRPr lang="uk-UA" sz="1600" dirty="0"/>
            </a:p>
          </p:txBody>
        </p:sp>
        <p:pic>
          <p:nvPicPr>
            <p:cNvPr id="22" name="Picture 8" descr="D:\Work\АктивГрупп\Образование\pic\noun_192722_cc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605377" y="2011489"/>
              <a:ext cx="259298" cy="3810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Группа 10"/>
          <p:cNvGrpSpPr/>
          <p:nvPr/>
        </p:nvGrpSpPr>
        <p:grpSpPr>
          <a:xfrm>
            <a:off x="5361093" y="2202025"/>
            <a:ext cx="2299034" cy="554515"/>
            <a:chOff x="4488835" y="2422324"/>
            <a:chExt cx="2299034" cy="554515"/>
          </a:xfrm>
        </p:grpSpPr>
        <p:pic>
          <p:nvPicPr>
            <p:cNvPr id="20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488835" y="2490086"/>
              <a:ext cx="460081" cy="48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Прямоугольник 28"/>
            <p:cNvSpPr/>
            <p:nvPr/>
          </p:nvSpPr>
          <p:spPr>
            <a:xfrm>
              <a:off x="4881767" y="2422324"/>
              <a:ext cx="1906102" cy="5355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2400" dirty="0" smtClean="0"/>
                <a:t>1 бал</a:t>
              </a:r>
              <a:endParaRPr lang="uk-UA" sz="2400" dirty="0"/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6711604" y="4064184"/>
            <a:ext cx="2366183" cy="535531"/>
            <a:chOff x="5707181" y="4667936"/>
            <a:chExt cx="2366183" cy="535531"/>
          </a:xfrm>
        </p:grpSpPr>
        <p:pic>
          <p:nvPicPr>
            <p:cNvPr id="23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707181" y="4716714"/>
              <a:ext cx="460081" cy="48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Прямоугольник 31"/>
            <p:cNvSpPr/>
            <p:nvPr/>
          </p:nvSpPr>
          <p:spPr>
            <a:xfrm>
              <a:off x="6167262" y="4667936"/>
              <a:ext cx="1906102" cy="4947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2400" dirty="0" smtClean="0"/>
                <a:t>2 бали</a:t>
              </a:r>
              <a:endParaRPr lang="uk-UA" sz="2400" dirty="0"/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976787" y="4415240"/>
            <a:ext cx="1940484" cy="1073376"/>
            <a:chOff x="528524" y="4531875"/>
            <a:chExt cx="1940484" cy="1073376"/>
          </a:xfrm>
        </p:grpSpPr>
        <p:grpSp>
          <p:nvGrpSpPr>
            <p:cNvPr id="15" name="Группа 14"/>
            <p:cNvGrpSpPr/>
            <p:nvPr/>
          </p:nvGrpSpPr>
          <p:grpSpPr>
            <a:xfrm>
              <a:off x="528524" y="4531875"/>
              <a:ext cx="920162" cy="569980"/>
              <a:chOff x="254889" y="5035271"/>
              <a:chExt cx="920162" cy="569980"/>
            </a:xfrm>
          </p:grpSpPr>
          <p:pic>
            <p:nvPicPr>
              <p:cNvPr id="27" name="Picture 3" descr="D:\Work\АктивГрупп\Образование\pic\noun_148006_cc.png"/>
              <p:cNvPicPr>
                <a:picLocks noChangeAspect="1" noChangeArrowheads="1"/>
              </p:cNvPicPr>
              <p:nvPr/>
            </p:nvPicPr>
            <p:blipFill rotWithShape="1">
              <a:blip r:embed="rId5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714970" y="5035271"/>
                <a:ext cx="460081" cy="48675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8" name="Picture 3" descr="D:\Work\АктивГрупп\Образование\pic\noun_148006_cc.png"/>
              <p:cNvPicPr>
                <a:picLocks noChangeAspect="1" noChangeArrowheads="1"/>
              </p:cNvPicPr>
              <p:nvPr/>
            </p:nvPicPr>
            <p:blipFill rotWithShape="1">
              <a:blip r:embed="rId5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 flipV="1">
                <a:off x="254889" y="5118498"/>
                <a:ext cx="460081" cy="48675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4" name="Прямоугольник 33"/>
            <p:cNvSpPr/>
            <p:nvPr/>
          </p:nvSpPr>
          <p:spPr>
            <a:xfrm>
              <a:off x="562906" y="5069720"/>
              <a:ext cx="1906102" cy="5355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uk-UA" sz="2400" dirty="0" smtClean="0"/>
                <a:t>3 бали</a:t>
              </a:r>
              <a:endParaRPr lang="uk-UA" sz="2400" dirty="0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255867" y="2593694"/>
            <a:ext cx="2362001" cy="525142"/>
            <a:chOff x="-710738" y="3193151"/>
            <a:chExt cx="2362001" cy="525142"/>
          </a:xfrm>
        </p:grpSpPr>
        <p:pic>
          <p:nvPicPr>
            <p:cNvPr id="24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flipV="1">
              <a:off x="1191182" y="3193151"/>
              <a:ext cx="460081" cy="48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Прямоугольник 34"/>
            <p:cNvSpPr/>
            <p:nvPr/>
          </p:nvSpPr>
          <p:spPr>
            <a:xfrm>
              <a:off x="-710738" y="3223542"/>
              <a:ext cx="1906102" cy="4947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lang="uk-UA" sz="2400" dirty="0" smtClean="0"/>
                <a:t>4 бали</a:t>
              </a:r>
              <a:endParaRPr lang="uk-UA" sz="2400" dirty="0"/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776341" y="1964270"/>
            <a:ext cx="2333281" cy="494751"/>
            <a:chOff x="568290" y="2315582"/>
            <a:chExt cx="2333281" cy="494751"/>
          </a:xfrm>
        </p:grpSpPr>
        <p:pic>
          <p:nvPicPr>
            <p:cNvPr id="26" name="Picture 3" descr="D:\Work\АктивГрупп\Образование\pic\noun_148006_cc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flipV="1">
              <a:off x="2441490" y="2315582"/>
              <a:ext cx="460081" cy="462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6" name="Прямоугольник 35"/>
            <p:cNvSpPr/>
            <p:nvPr/>
          </p:nvSpPr>
          <p:spPr>
            <a:xfrm>
              <a:off x="568290" y="2315582"/>
              <a:ext cx="1906102" cy="4947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20000"/>
                </a:lnSpc>
              </a:pPr>
              <a:r>
                <a:rPr lang="uk-UA" sz="2400" dirty="0" smtClean="0"/>
                <a:t>5 балів</a:t>
              </a:r>
              <a:endParaRPr lang="uk-UA" sz="2400" dirty="0"/>
            </a:p>
          </p:txBody>
        </p:sp>
      </p:grpSp>
      <p:sp>
        <p:nvSpPr>
          <p:cNvPr id="9" name="Скругленный прямоугольник 8"/>
          <p:cNvSpPr/>
          <p:nvPr/>
        </p:nvSpPr>
        <p:spPr>
          <a:xfrm>
            <a:off x="6543325" y="1575693"/>
            <a:ext cx="2425536" cy="110554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/>
              <a:t>Середня оцінка </a:t>
            </a:r>
            <a:r>
              <a:rPr lang="uk-UA" sz="2400" b="1" dirty="0" smtClean="0"/>
              <a:t>2,49</a:t>
            </a:r>
            <a:endParaRPr lang="ru-RU" sz="2400" b="1" dirty="0"/>
          </a:p>
        </p:txBody>
      </p:sp>
      <p:grpSp>
        <p:nvGrpSpPr>
          <p:cNvPr id="37" name="Группа 36"/>
          <p:cNvGrpSpPr/>
          <p:nvPr/>
        </p:nvGrpSpPr>
        <p:grpSpPr>
          <a:xfrm>
            <a:off x="89124" y="6154607"/>
            <a:ext cx="9054876" cy="658906"/>
            <a:chOff x="89124" y="6154607"/>
            <a:chExt cx="9054876" cy="658906"/>
          </a:xfrm>
        </p:grpSpPr>
        <p:sp>
          <p:nvSpPr>
            <p:cNvPr id="38" name="Прямоугольник 37"/>
            <p:cNvSpPr/>
            <p:nvPr/>
          </p:nvSpPr>
          <p:spPr>
            <a:xfrm>
              <a:off x="89124" y="6226056"/>
              <a:ext cx="3042716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uk-UA" sz="1400" dirty="0" smtClean="0"/>
                <a:t> м. </a:t>
              </a:r>
              <a:r>
                <a:rPr lang="uk-UA" sz="1400" dirty="0" smtClean="0"/>
                <a:t>Луцьк</a:t>
              </a:r>
              <a:r>
                <a:rPr lang="ru-RU" sz="1400" dirty="0" smtClean="0"/>
                <a:t>, </a:t>
              </a:r>
              <a:endParaRPr lang="en-US" sz="1400" dirty="0" smtClean="0"/>
            </a:p>
            <a:p>
              <a:pPr algn="ctr"/>
              <a:r>
                <a:rPr lang="ru-RU" sz="1400" dirty="0" smtClean="0"/>
                <a:t>22</a:t>
              </a:r>
              <a:r>
                <a:rPr lang="en-US" sz="1400" dirty="0" smtClean="0"/>
                <a:t> </a:t>
              </a:r>
              <a:r>
                <a:rPr lang="en-US" sz="1400" dirty="0" smtClean="0"/>
                <a:t>– </a:t>
              </a:r>
              <a:r>
                <a:rPr lang="uk-UA" sz="1400" dirty="0" smtClean="0"/>
                <a:t>23</a:t>
              </a:r>
              <a:r>
                <a:rPr lang="en-US" sz="1400" dirty="0" smtClean="0"/>
                <a:t> </a:t>
              </a:r>
              <a:r>
                <a:rPr lang="uk-UA" sz="1400" dirty="0" smtClean="0"/>
                <a:t>жовтня </a:t>
              </a:r>
              <a:r>
                <a:rPr lang="ru-RU" sz="1400" dirty="0" smtClean="0"/>
                <a:t> 2016 р</a:t>
              </a:r>
              <a:r>
                <a:rPr lang="ru-RU" sz="1600" dirty="0" smtClean="0"/>
                <a:t>.</a:t>
              </a:r>
              <a:r>
                <a:rPr lang="uk-UA" sz="1600" dirty="0" smtClean="0"/>
                <a:t> </a:t>
              </a:r>
              <a:endParaRPr lang="ru-RU" sz="1600" dirty="0"/>
            </a:p>
          </p:txBody>
        </p:sp>
        <p:pic>
          <p:nvPicPr>
            <p:cNvPr id="39" name="Рисунок 3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13059" y="6290663"/>
              <a:ext cx="2095445" cy="364545"/>
            </a:xfrm>
            <a:prstGeom prst="rect">
              <a:avLst/>
            </a:prstGeom>
          </p:spPr>
        </p:pic>
        <p:pic>
          <p:nvPicPr>
            <p:cNvPr id="40" name="Рисунок 39"/>
            <p:cNvPicPr>
              <a:picLocks noChangeAspect="1"/>
            </p:cNvPicPr>
            <p:nvPr/>
          </p:nvPicPr>
          <p:blipFill rotWithShape="1">
            <a:blip r:embed="rId7"/>
            <a:srcRect l="12533" r="10096" b="6738"/>
            <a:stretch/>
          </p:blipFill>
          <p:spPr>
            <a:xfrm>
              <a:off x="3412659" y="6276827"/>
              <a:ext cx="1656184" cy="526124"/>
            </a:xfrm>
            <a:prstGeom prst="rect">
              <a:avLst/>
            </a:prstGeom>
          </p:spPr>
        </p:pic>
        <p:pic>
          <p:nvPicPr>
            <p:cNvPr id="47" name="Рисунок 4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268" y="6290663"/>
              <a:ext cx="1981020" cy="522850"/>
            </a:xfrm>
            <a:prstGeom prst="rect">
              <a:avLst/>
            </a:prstGeom>
          </p:spPr>
        </p:pic>
        <p:cxnSp>
          <p:nvCxnSpPr>
            <p:cNvPr id="48" name="Прямая соединительная линия 47"/>
            <p:cNvCxnSpPr/>
            <p:nvPr/>
          </p:nvCxnSpPr>
          <p:spPr>
            <a:xfrm>
              <a:off x="89124" y="6154607"/>
              <a:ext cx="905487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740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51862</TotalTime>
  <Words>1336</Words>
  <Application>Microsoft Office PowerPoint</Application>
  <PresentationFormat>Экран (4:3)</PresentationFormat>
  <Paragraphs>404</Paragraphs>
  <Slides>25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NISSAN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Неповторимый дизайн экстерьера Высочайший комфорт для поездок на любые расстояния: автомобиль «Высшего Класса» во всем Инновационная функциональность: эргономичность салона P61G делает автомобиль приспособленным для любых потребностей водителя и пассажиров Наивысший уровень контроля над дорогой: самый безопасный из существующих полноразмерных внедорожников, по праву унаследовавший звание “легенды бездорожья»</dc:title>
  <dc:creator>Avseneva</dc:creator>
  <cp:lastModifiedBy>Еременко Андрей</cp:lastModifiedBy>
  <cp:revision>2445</cp:revision>
  <cp:lastPrinted>2016-10-12T09:55:05Z</cp:lastPrinted>
  <dcterms:created xsi:type="dcterms:W3CDTF">2010-02-09T18:24:49Z</dcterms:created>
  <dcterms:modified xsi:type="dcterms:W3CDTF">2016-10-24T16:56:52Z</dcterms:modified>
</cp:coreProperties>
</file>